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0_527EF2A2.xml" ContentType="application/vnd.ms-powerpoint.comments+xml"/>
  <Override PartName="/ppt/comments/modernComment_101_2EC3FD91.xml" ContentType="application/vnd.ms-powerpoint.comments+xml"/>
  <Override PartName="/ppt/comments/modernComment_102_1502F2DA.xml" ContentType="application/vnd.ms-powerpoint.comments+xml"/>
  <Override PartName="/ppt/comments/modernComment_103_131B7EEF.xml" ContentType="application/vnd.ms-powerpoint.comments+xml"/>
  <Override PartName="/ppt/comments/modernComment_109_DDA532B6.xml" ContentType="application/vnd.ms-powerpoint.comments+xml"/>
  <Override PartName="/ppt/comments/modernComment_110_F2EA2EC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30"/>
  </p:notesMasterIdLst>
  <p:sldIdLst>
    <p:sldId id="256" r:id="rId5"/>
    <p:sldId id="257" r:id="rId6"/>
    <p:sldId id="258" r:id="rId7"/>
    <p:sldId id="259" r:id="rId8"/>
    <p:sldId id="260" r:id="rId9"/>
    <p:sldId id="280" r:id="rId10"/>
    <p:sldId id="261" r:id="rId11"/>
    <p:sldId id="281" r:id="rId12"/>
    <p:sldId id="262" r:id="rId13"/>
    <p:sldId id="263" r:id="rId14"/>
    <p:sldId id="265" r:id="rId15"/>
    <p:sldId id="264" r:id="rId16"/>
    <p:sldId id="266" r:id="rId17"/>
    <p:sldId id="267" r:id="rId18"/>
    <p:sldId id="268" r:id="rId19"/>
    <p:sldId id="269" r:id="rId20"/>
    <p:sldId id="271" r:id="rId21"/>
    <p:sldId id="270" r:id="rId22"/>
    <p:sldId id="272" r:id="rId23"/>
    <p:sldId id="279" r:id="rId24"/>
    <p:sldId id="274" r:id="rId25"/>
    <p:sldId id="275" r:id="rId26"/>
    <p:sldId id="276" r:id="rId27"/>
    <p:sldId id="277" r:id="rId28"/>
    <p:sldId id="278" r:id="rId29"/>
  </p:sldIdLst>
  <p:sldSz cx="12192000" cy="6858000"/>
  <p:notesSz cx="6858000" cy="9144000"/>
  <p:embeddedFontLst>
    <p:embeddedFont>
      <p:font typeface="Pretendard Light" panose="020B0600000101010101" charset="-127"/>
      <p:regular r:id="rId31"/>
    </p:embeddedFont>
    <p:embeddedFont>
      <p:font typeface="Pretendard Medium" panose="020B0600000101010101" charset="-127"/>
      <p:regular r:id="rId32"/>
    </p:embeddedFont>
    <p:embeddedFont>
      <p:font typeface="Pretendard SemiBold" panose="020B0600000101010101" charset="-127"/>
      <p:bold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19CCA0C-47F8-FAAF-C7A6-377797D3263B}" name="KK" initials="K" userId="KK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9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27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37" Type="http://schemas.openxmlformats.org/officeDocument/2006/relationships/viewProps" Target="viewProps.xml"/><Relationship Id="rId40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omments/modernComment_100_527EF2A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CCA8CC5-071F-4AD6-B383-B0FD87AF3784}" authorId="{719CCA0C-47F8-FAAF-C7A6-377797D3263B}" created="2024-12-25T17:03:33.4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384051362" sldId="256"/>
      <ac:spMk id="6" creationId="{E94CCF97-0A82-E3F4-3BA5-D2B86667EDC6}"/>
    </ac:deMkLst>
    <p188:txBody>
      <a:bodyPr/>
      <a:lstStyle/>
      <a:p>
        <a:r>
          <a:rPr lang="ko-KR" altLang="en-US"/>
          <a:t>이름변경 필요</a:t>
        </a:r>
      </a:p>
    </p188:txBody>
  </p188:cm>
</p188:cmLst>
</file>

<file path=ppt/comments/modernComment_101_2EC3FD9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8CFB63E-D947-41D1-88F4-C999A1A60E9D}" authorId="{719CCA0C-47F8-FAAF-C7A6-377797D3263B}" created="2024-12-25T17:03:59.52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784596369" sldId="257"/>
      <ac:spMk id="13" creationId="{62D1B4B7-0070-742E-AEC3-36C526B9F2E9}"/>
    </ac:deMkLst>
    <p188:txBody>
      <a:bodyPr/>
      <a:lstStyle/>
      <a:p>
        <a:r>
          <a:rPr lang="ko-KR" altLang="en-US"/>
          <a:t>목차는 큰 틀에서 변경안했으면 좋겠습니다.</a:t>
        </a:r>
      </a:p>
    </p188:txBody>
  </p188:cm>
  <p188:cm id="{73AA74BA-DE42-46F0-8B2D-DF6D40B423A8}" authorId="{719CCA0C-47F8-FAAF-C7A6-377797D3263B}" created="2024-12-25T17:05:09.02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784596369" sldId="257"/>
      <ac:picMk id="19" creationId="{EA7E8873-6878-3336-1CBE-2B614EFC0DF0}"/>
    </ac:deMkLst>
    <p188:txBody>
      <a:bodyPr/>
      <a:lstStyle/>
      <a:p>
        <a:r>
          <a:rPr lang="ko-KR" altLang="en-US"/>
          <a:t>이건 최종 자료 완성 후 PPT 발표때 독자들이 캡쳐로 쉽게 자료볼수있게 한거라서 마지막에 수정하면됩니다. QR코드 만드는 법은 어려운건 아니었던것 같은데.. 작년엔 임보민이 만들었던것 같습니다;;</a:t>
        </a:r>
      </a:p>
    </p188:txBody>
  </p188:cm>
</p188:cmLst>
</file>

<file path=ppt/comments/modernComment_102_1502F2D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ADEF83D-591D-4390-8894-4565FC2F627A}" authorId="{719CCA0C-47F8-FAAF-C7A6-377797D3263B}" created="2024-12-25T17:05:42.87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52514778" sldId="258"/>
      <ac:picMk id="9" creationId="{5E4CB48E-625D-F906-64EC-65B0A93F9A71}"/>
    </ac:deMkLst>
    <p188:txBody>
      <a:bodyPr/>
      <a:lstStyle/>
      <a:p>
        <a:r>
          <a:rPr lang="ko-KR" altLang="en-US"/>
          <a:t>2기 활동사진으로 변경하면 되겠네요.</a:t>
        </a:r>
      </a:p>
    </p188:txBody>
  </p188:cm>
</p188:cmLst>
</file>

<file path=ppt/comments/modernComment_103_131B7EE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793D3F8-5530-458D-A197-E1A6A666F956}" authorId="{719CCA0C-47F8-FAAF-C7A6-377797D3263B}" created="2024-12-25T17:16:13.97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20569071" sldId="259"/>
      <ac:spMk id="9" creationId="{40531015-7100-47F3-E56E-A7DEC2978984}"/>
    </ac:deMkLst>
    <p188:txBody>
      <a:bodyPr/>
      <a:lstStyle/>
      <a:p>
        <a:r>
          <a:rPr lang="ko-KR" altLang="en-US"/>
          <a:t>수정사항 없음</a:t>
        </a:r>
      </a:p>
    </p188:txBody>
  </p188:cm>
</p188:cmLst>
</file>

<file path=ppt/comments/modernComment_109_DDA532B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E0703CA-880B-4EE3-8CEB-66501BF3229C}" authorId="{719CCA0C-47F8-FAAF-C7A6-377797D3263B}" created="2024-12-25T17:36:24.264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718591158" sldId="265"/>
      <ac:spMk id="11" creationId="{7BFB68C5-7AB2-05EB-6187-FD4DA65A49F7}"/>
      <ac:txMk cp="38" len="23">
        <ac:context len="62" hash="3139950621"/>
      </ac:txMk>
    </ac:txMkLst>
    <p188:pos x="3990184" y="1059870"/>
    <p188:txBody>
      <a:bodyPr/>
      <a:lstStyle/>
      <a:p>
        <a:r>
          <a:rPr lang="ko-KR" altLang="en-US"/>
          <a:t>이 부분은 모두 아래와 같이 업데이트 완료</a:t>
        </a:r>
      </a:p>
    </p188:txBody>
  </p188:cm>
</p188:cmLst>
</file>

<file path=ppt/comments/modernComment_110_F2EA2E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E721F16-680B-495B-8E7C-8A96F6660B7B}" authorId="{719CCA0C-47F8-FAAF-C7A6-377797D3263B}" created="2024-12-25T17:39:43.199">
    <pc:sldMkLst xmlns:pc="http://schemas.microsoft.com/office/powerpoint/2013/main/command">
      <pc:docMk/>
      <pc:sldMk cId="254714604" sldId="272"/>
    </pc:sldMkLst>
    <p188:txBody>
      <a:bodyPr/>
      <a:lstStyle/>
      <a:p>
        <a:r>
          <a:rPr lang="ko-KR" altLang="en-US"/>
          <a:t>이것도 마찬가지로 작년자료로 연결되어 있을테니 업데이트 필요</a:t>
        </a:r>
      </a:p>
    </p188:txBody>
  </p188:cm>
</p188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31B-0C60-4E20-9B1F-BAC02B0443D9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C38D9-7359-4DC2-8D0E-A0E8338E5B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86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474AE2-CF9F-D47F-1009-CBEE0A566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4932BE-FFA2-A8F2-4B9C-76B22EF83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993EC5-847E-846A-1C8F-74807A44A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B2DB22-1712-C226-B6F3-E2B1F919F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36261D-D736-7B0B-AF98-139B04B6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75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257099-FA8A-27BA-4F22-D18A56053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E43F5D-FC02-1F70-ED08-31300B0FC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0C8414-C386-00B8-687C-ACB8965F7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9E3D77-5960-BF3F-AEA1-C7F5303F5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6E3025-F67E-FE8C-A1C5-60850FB33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55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8E8E3E-28B5-BB52-5B3B-58A879089E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A878D8-42C4-A68C-6BEF-33CF8B3A7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2FF597-FEC8-9C7E-264E-A6FF0EC5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D9CF8D-1EA9-7B4D-1748-DDC5B92D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D86662-6623-750F-A634-4D8967F7C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248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C36F8E-F2AD-0B51-8472-C6A76BC9A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2CB731-747B-40D3-F69A-68B2C38C1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ECD133-4663-C093-F151-40E09BA72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2B1455-7B6F-5E58-9D62-18F54AE5F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E43C84-A731-CC31-EE34-E54D9046C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532FA3-602F-4949-8B4E-C29CFCA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FDC90B-C83E-4770-29CB-7FA8CE8B4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A99DFC-E0B1-645F-65D7-A838D951C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F3803A-A76E-DE94-D31B-B8542155D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DCD426-C13C-B514-1765-9426F3404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680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7F88C-060C-BF28-7FD3-8265D636D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C057AC-0448-64F0-5DB1-9192A1762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93E05E-9D76-C224-AF37-A5D807363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C39274-5753-BB39-64D1-E2D6994BA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B098F4-68A1-4E7F-F53C-0F603D3C2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A92C94-86A7-DB81-9DF8-CAACEBCD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24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23A52A-0787-4136-8AE1-B14083489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9EEC2E-3FE3-E321-167B-B8D3344BA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FB95C0-5F65-A903-47FC-B1F2B8A426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A115B3F-C86E-A7D1-3768-E1597993B1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49429F-E986-9295-81C1-5C0755805C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48880A-3E0D-E06C-3AAF-CDAA69F96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4300B6-7FAD-D4CF-B323-6082FB22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27F923-E9D5-78C9-E0B3-00462F186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274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D4D78-7DEA-9BB2-20E0-5F6F227BF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9947A4-F133-8C6D-704F-63AA80610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138027-98CB-E786-4FF8-373A2572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B0200A-58D6-186F-BB56-2157B5F42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597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4B8AE1-9D5F-B785-F6DA-8130E3E5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C5F9B-773B-5166-EA55-7C427085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45D2AE-062B-2316-2A8D-3D8F3796D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07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0E6408-9311-3098-0984-1C1576F7E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1CFEDA-0773-36F2-1892-CE72207B6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CEF5F2-6073-9ADC-1E44-32C180D765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3AF6AF-C2F0-1B74-5B42-6DDE9640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45E847-72FF-8998-FF41-BD7ABF641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0460D8-E77D-88ED-D89B-792BF3F23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85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87FFE2-1324-B6DB-A6BB-86E0707EF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A69B332-2A4A-F591-C358-2477DCC400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E00804-C382-5FC0-1EAB-8043C19C7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CF9DE9-77A0-0CE6-78E4-1A787F1A3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DEF618-89C0-772E-E746-3EE3A3811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DE2DA2-B880-27F4-D68B-24C45F78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60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1B3016-D860-38B9-6C58-3CAE2189D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5C8F5B-D613-DF79-C2C1-CA1CD945D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0CCDF-660C-B695-3C55-121C5B7972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65C31-21D7-4805-B144-009F77C833FE}" type="datetimeFigureOut">
              <a:rPr lang="ko-KR" altLang="en-US" smtClean="0"/>
              <a:t>2024-12-27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98C450-89C9-C7A4-5B28-0C36CACBB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CC4AF9-BE44-4750-34BF-ACCB1AC1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196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microsoft.com/office/2018/10/relationships/comments" Target="../comments/modernComment_100_527EF2A2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ipa.re.kr/site/kipa/event/selectWorkList.do" TargetMode="External"/><Relationship Id="rId2" Type="http://schemas.openxmlformats.org/officeDocument/2006/relationships/hyperlink" Target="https://tncfoundation.org/Notice/?q=YToxOntzOjEyOiJrZXl3b3JkX3R5cGUiO3M6MzoiYWxsIjt9&amp;bmode=view&amp;idx=14740975&amp;t=board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hyperlink" Target="https://chest.or.kr/bbs/1003/initPostList.do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09_DDA532B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8/10/relationships/comments" Target="../comments/modernComment_110_F2EA2EC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1.jp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microsoft.com/office/2018/10/relationships/comments" Target="../comments/modernComment_101_2EC3FD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6.jpg"/><Relationship Id="rId7" Type="http://schemas.openxmlformats.org/officeDocument/2006/relationships/image" Target="../media/image3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8/10/relationships/comments" Target="../comments/modernComment_102_1502F2DA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8/10/relationships/comments" Target="../comments/modernComment_103_131B7EEF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6.jp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20.jpeg"/><Relationship Id="rId7" Type="http://schemas.openxmlformats.org/officeDocument/2006/relationships/image" Target="../media/image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;p1">
            <a:extLst>
              <a:ext uri="{FF2B5EF4-FFF2-40B4-BE49-F238E27FC236}">
                <a16:creationId xmlns:a16="http://schemas.microsoft.com/office/drawing/2014/main" id="{A35DD4F4-403A-B42C-0945-BC20E1181364}"/>
              </a:ext>
            </a:extLst>
          </p:cNvPr>
          <p:cNvSpPr txBox="1"/>
          <p:nvPr/>
        </p:nvSpPr>
        <p:spPr>
          <a:xfrm>
            <a:off x="1965183" y="2658903"/>
            <a:ext cx="8261623" cy="1997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rgbClr val="FF0000"/>
              </a:buClr>
              <a:buSzPts val="3200"/>
            </a:pPr>
            <a:r>
              <a:rPr lang="ko-KR" altLang="en-US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인천대학교 무역학부 소그룹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DEBA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</a:t>
            </a: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(Digital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Economy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&amp;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Business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Analytics </a:t>
            </a:r>
            <a:r>
              <a:rPr lang="en-US" altLang="ko-KR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Lab)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6" name="Google Shape;63;p1">
            <a:extLst>
              <a:ext uri="{FF2B5EF4-FFF2-40B4-BE49-F238E27FC236}">
                <a16:creationId xmlns:a16="http://schemas.microsoft.com/office/drawing/2014/main" id="{E94CCF97-0A82-E3F4-3BA5-D2B86667EDC6}"/>
              </a:ext>
            </a:extLst>
          </p:cNvPr>
          <p:cNvSpPr txBox="1"/>
          <p:nvPr/>
        </p:nvSpPr>
        <p:spPr>
          <a:xfrm>
            <a:off x="4417373" y="6438030"/>
            <a:ext cx="33572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8pPr algn="ctr">
              <a:buSzPts val="1400"/>
              <a:defRPr sz="180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8pPr>
          </a:lstStyle>
          <a:p>
            <a:pPr algn="ctr"/>
            <a:r>
              <a:rPr 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1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 손도언</a:t>
            </a:r>
            <a: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장민재</a:t>
            </a:r>
            <a: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차명주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임보민</a:t>
            </a:r>
            <a:endParaRPr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7" name="그림 6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7E759B68-A52B-2A9B-E414-4082020C3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9" y="262199"/>
            <a:ext cx="4254755" cy="99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5136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300CF6F4-6F02-7E3D-9EBB-E319C59FA3C8}"/>
              </a:ext>
            </a:extLst>
          </p:cNvPr>
          <p:cNvSpPr txBox="1"/>
          <p:nvPr/>
        </p:nvSpPr>
        <p:spPr>
          <a:xfrm>
            <a:off x="536742" y="1974626"/>
            <a:ext cx="11118516" cy="36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[2023.02 - 2023.10]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치매 태도와 인식 변화를 위한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XAI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활용 미디어 텍스트 분석 및 컨텐츠 제작 플랫폼 개발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100,000,000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융복합 연구공모단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SK T&amp;C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재단법인</a:t>
            </a:r>
            <a:endParaRPr lang="en-US" altLang="ko-KR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[2023.09 - 2024.04]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AI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기반 갈등관리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DB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구축 및 운영방안 연구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2,500,000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한국행정연구원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경제인문사회연구회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[2024.01 - 2024.11]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기부 빅데이터와 설명가능한 인공지능을 활용한 개인 기부자 예측 연구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10,000,000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나눔문화연구소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사랑의열매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[2024.03 - 2024.8]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AI </a:t>
            </a:r>
            <a:r>
              <a:rPr lang="ko-KR" altLang="en-US" u="sng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머신러닝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 및 딥러닝 기반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KTX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수요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 95%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정확성 예측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빅데이터분석팀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한국철도공사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[2024.05 - 2024.11]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ChatGPT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활용 수요 예측 및 회계사 보다 성능 높은 이상징후 추정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빅데이터팀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S-OIL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2CB55A5F-7AC7-E694-8A17-7F4884FA51BD}"/>
              </a:ext>
            </a:extLst>
          </p:cNvPr>
          <p:cNvSpPr txBox="1"/>
          <p:nvPr/>
        </p:nvSpPr>
        <p:spPr>
          <a:xfrm>
            <a:off x="536742" y="1127958"/>
            <a:ext cx="8919300" cy="62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올해 계획</a:t>
            </a:r>
            <a:r>
              <a:rPr lang="en-US" altLang="ko-KR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</a:t>
            </a:r>
            <a:r>
              <a:rPr lang="ko-KR" altLang="en-US" sz="2400" b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기존 프로젝트 고도화</a:t>
            </a:r>
            <a:r>
              <a:rPr lang="en-US" altLang="ko-KR" sz="2400" b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상세내용 비공개</a:t>
            </a:r>
            <a:r>
              <a:rPr lang="en-US" altLang="ko-KR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2400" b="1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F5F3F7B-F728-54BD-50DD-7B32FA444C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1" name="Google Shape;145;p6">
            <a:extLst>
              <a:ext uri="{FF2B5EF4-FFF2-40B4-BE49-F238E27FC236}">
                <a16:creationId xmlns:a16="http://schemas.microsoft.com/office/drawing/2014/main" id="{DD529D18-4A1B-5C92-B4E0-D41D2BF78333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7470E31-A723-C373-5FD7-A39A256F22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22EBD6-1083-78D5-5533-81A2394FBE15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925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C3F00D1-9D28-5525-648D-62CB30EBF5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BAF194A7-4B99-BAE8-3287-B4C46EB26679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61F021-95D8-FD73-EAE9-97A9DDE24C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0949F4B-2013-7C4A-044B-09E51493CB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49CEE10-DB4A-E1DF-39AA-E199396199A9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B68C5-7AB2-05EB-6187-FD4DA65A49F7}"/>
              </a:ext>
            </a:extLst>
          </p:cNvPr>
          <p:cNvSpPr txBox="1"/>
          <p:nvPr/>
        </p:nvSpPr>
        <p:spPr>
          <a:xfrm>
            <a:off x="4027749" y="2809397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43BBB3-B2C1-9738-0E16-9CCA1235F0C2}"/>
              </a:ext>
            </a:extLst>
          </p:cNvPr>
          <p:cNvSpPr txBox="1"/>
          <p:nvPr/>
        </p:nvSpPr>
        <p:spPr>
          <a:xfrm>
            <a:off x="5177057" y="2031086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59115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DDC17F30-8971-99C8-0490-CEB96E32B7B7}"/>
              </a:ext>
            </a:extLst>
          </p:cNvPr>
          <p:cNvSpPr txBox="1"/>
          <p:nvPr/>
        </p:nvSpPr>
        <p:spPr>
          <a:xfrm>
            <a:off x="1457408" y="982832"/>
            <a:ext cx="9277183" cy="82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190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190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190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1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2" descr="image">
            <a:extLst>
              <a:ext uri="{FF2B5EF4-FFF2-40B4-BE49-F238E27FC236}">
                <a16:creationId xmlns:a16="http://schemas.microsoft.com/office/drawing/2014/main" id="{358DC098-2D6A-512D-314B-3E06050C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46" y="1776899"/>
            <a:ext cx="9144108" cy="4511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86F7BE-F114-30DC-EFBD-81FCEC33DA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5" name="Google Shape;145;p6">
            <a:extLst>
              <a:ext uri="{FF2B5EF4-FFF2-40B4-BE49-F238E27FC236}">
                <a16:creationId xmlns:a16="http://schemas.microsoft.com/office/drawing/2014/main" id="{A1FBED7B-0F35-518A-3103-950991E55CB7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EDB748D-99B0-6238-9DB9-C5F0E41B17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32C35C2-FBF2-E89E-6513-ADB2E94F4FCF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830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2A9D00-020C-716F-7179-066724951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B746336-21DA-1ADD-8C9C-274624A57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86"/>
          <a:stretch/>
        </p:blipFill>
        <p:spPr bwMode="auto">
          <a:xfrm>
            <a:off x="663435" y="2186753"/>
            <a:ext cx="10865129" cy="3644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EF0ECC42-80D8-ED48-6255-1F4B6C7759DA}"/>
              </a:ext>
            </a:extLst>
          </p:cNvPr>
          <p:cNvSpPr txBox="1"/>
          <p:nvPr/>
        </p:nvSpPr>
        <p:spPr>
          <a:xfrm>
            <a:off x="1457408" y="1182820"/>
            <a:ext cx="9277183" cy="82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190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190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190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1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F4A7796-37D2-D1F1-3F5D-E337DE7B92DE}"/>
              </a:ext>
            </a:extLst>
          </p:cNvPr>
          <p:cNvSpPr/>
          <p:nvPr/>
        </p:nvSpPr>
        <p:spPr>
          <a:xfrm>
            <a:off x="3513012" y="5347801"/>
            <a:ext cx="5904038" cy="48298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E29DB2B-B7DC-059B-B935-8A6AEB1B4DB5}"/>
              </a:ext>
            </a:extLst>
          </p:cNvPr>
          <p:cNvSpPr/>
          <p:nvPr/>
        </p:nvSpPr>
        <p:spPr>
          <a:xfrm>
            <a:off x="8070850" y="3714832"/>
            <a:ext cx="1885950" cy="48298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54EE9D9F-651E-BB86-45B0-5670C115B40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01A1119-2003-11DC-B756-FAE2C4300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87E14A7-6F20-4BF0-7010-69C146E5284A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38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19FBD4D3-E867-3AAB-FA2C-1F70F2DC1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998" y="1278692"/>
            <a:ext cx="7657223" cy="499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266D60-2EDB-C887-3B7B-2A98D881A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6" name="Google Shape;145;p6">
            <a:extLst>
              <a:ext uri="{FF2B5EF4-FFF2-40B4-BE49-F238E27FC236}">
                <a16:creationId xmlns:a16="http://schemas.microsoft.com/office/drawing/2014/main" id="{AA40072B-2F85-C43B-5F85-E4CC963DC616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7" name="Google Shape;149;p6">
            <a:extLst>
              <a:ext uri="{FF2B5EF4-FFF2-40B4-BE49-F238E27FC236}">
                <a16:creationId xmlns:a16="http://schemas.microsoft.com/office/drawing/2014/main" id="{1CAAC69C-4AD5-EAF9-8A3B-F8D0152F4753}"/>
              </a:ext>
            </a:extLst>
          </p:cNvPr>
          <p:cNvSpPr txBox="1"/>
          <p:nvPr/>
        </p:nvSpPr>
        <p:spPr>
          <a:xfrm>
            <a:off x="1636350" y="84700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데이터애널리스트</a:t>
            </a:r>
            <a:r>
              <a:rPr lang="en-US" altLang="ko-KR">
                <a:sym typeface="Calibri"/>
              </a:rPr>
              <a:t>(DA) </a:t>
            </a:r>
            <a:r>
              <a:rPr lang="ko-KR" altLang="en-US">
                <a:sym typeface="Calibri"/>
              </a:rPr>
              <a:t>및 데이터사이언티스</a:t>
            </a:r>
            <a:r>
              <a:rPr lang="en-US" altLang="ko-KR">
                <a:sym typeface="Calibri"/>
              </a:rPr>
              <a:t>(DS) </a:t>
            </a:r>
            <a:r>
              <a:rPr lang="ko-KR" altLang="en-US"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sym typeface="Calibri"/>
            </a:endParaRPr>
          </a:p>
        </p:txBody>
      </p:sp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592A7881-EBD4-A92F-E3D4-D35271CA32FB}"/>
              </a:ext>
            </a:extLst>
          </p:cNvPr>
          <p:cNvSpPr txBox="1"/>
          <p:nvPr/>
        </p:nvSpPr>
        <p:spPr>
          <a:xfrm>
            <a:off x="3267563" y="1222473"/>
            <a:ext cx="5529305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ko-KR" altLang="en-US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실제 김경원 교수님 프로젝트 및 채용 분야</a:t>
            </a:r>
            <a:r>
              <a:rPr lang="en-US" altLang="ko-KR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B5E0C8-EBE4-FDF7-F092-08FE0717D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1599AC-0C15-BCBE-057E-80161EA9ED12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827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2AAC78-7DD3-EF27-B0D3-0ED31DF00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63AD1AA4-A947-5516-DA18-9613E2E469C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8E9C17-FFAC-823E-E8C5-7AAB9486A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E1D146-6485-19FA-BA71-70E4C71B9572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F22D370-CDA4-F3FE-C93E-B06F459F6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650" y="1676914"/>
            <a:ext cx="7582700" cy="4813892"/>
          </a:xfrm>
          <a:prstGeom prst="rect">
            <a:avLst/>
          </a:prstGeom>
        </p:spPr>
      </p:pic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05A0D23A-6DCF-33F9-CB16-D597CBCD2487}"/>
              </a:ext>
            </a:extLst>
          </p:cNvPr>
          <p:cNvSpPr txBox="1"/>
          <p:nvPr/>
        </p:nvSpPr>
        <p:spPr>
          <a:xfrm>
            <a:off x="1636350" y="76963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데이터애널리스트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(DA)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및 데이터사이언티스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(DS)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A9F148-C4BA-79BD-E5E8-D90E94051A3F}"/>
              </a:ext>
            </a:extLst>
          </p:cNvPr>
          <p:cNvSpPr/>
          <p:nvPr/>
        </p:nvSpPr>
        <p:spPr>
          <a:xfrm>
            <a:off x="2432688" y="2789915"/>
            <a:ext cx="7282812" cy="10798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8E2C88-D7C1-F5B3-DD49-61BEA3B47AD2}"/>
              </a:ext>
            </a:extLst>
          </p:cNvPr>
          <p:cNvSpPr/>
          <p:nvPr/>
        </p:nvSpPr>
        <p:spPr>
          <a:xfrm>
            <a:off x="2432688" y="4239022"/>
            <a:ext cx="7282812" cy="7472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0A7A9F-E3D9-A568-8A8C-43BF95B48061}"/>
              </a:ext>
            </a:extLst>
          </p:cNvPr>
          <p:cNvSpPr/>
          <p:nvPr/>
        </p:nvSpPr>
        <p:spPr>
          <a:xfrm>
            <a:off x="2432688" y="5710113"/>
            <a:ext cx="7282812" cy="3614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Google Shape;147;p6">
            <a:extLst>
              <a:ext uri="{FF2B5EF4-FFF2-40B4-BE49-F238E27FC236}">
                <a16:creationId xmlns:a16="http://schemas.microsoft.com/office/drawing/2014/main" id="{825EBBE0-0A5E-061A-2CD4-E1C115145369}"/>
              </a:ext>
            </a:extLst>
          </p:cNvPr>
          <p:cNvSpPr txBox="1"/>
          <p:nvPr/>
        </p:nvSpPr>
        <p:spPr>
          <a:xfrm>
            <a:off x="1836750" y="1151984"/>
            <a:ext cx="8518500" cy="524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indent="0">
              <a:buNone/>
            </a:pPr>
            <a:r>
              <a:rPr lang="en-US" altLang="ko-KR" dirty="0">
                <a:solidFill>
                  <a:srgbClr val="7030A0"/>
                </a:solidFill>
                <a:sym typeface="Calibri"/>
              </a:rPr>
              <a:t>(</a:t>
            </a:r>
            <a:r>
              <a:rPr lang="ko-KR" altLang="en-US" dirty="0">
                <a:solidFill>
                  <a:srgbClr val="7030A0"/>
                </a:solidFill>
                <a:sym typeface="Calibri"/>
              </a:rPr>
              <a:t>실제 채용 분야 </a:t>
            </a:r>
            <a:r>
              <a:rPr lang="ko-KR" altLang="en-US">
                <a:solidFill>
                  <a:srgbClr val="7030A0"/>
                </a:solidFill>
                <a:sym typeface="Calibri"/>
              </a:rPr>
              <a:t>상 </a:t>
            </a:r>
            <a:r>
              <a:rPr lang="en-US" altLang="ko-KR" dirty="0">
                <a:solidFill>
                  <a:srgbClr val="7030A0"/>
                </a:solidFill>
                <a:sym typeface="Calibri"/>
              </a:rPr>
              <a:t>DA &amp; </a:t>
            </a:r>
            <a:r>
              <a:rPr lang="en-US" altLang="ko-KR">
                <a:solidFill>
                  <a:srgbClr val="7030A0"/>
                </a:solidFill>
                <a:sym typeface="Calibri"/>
              </a:rPr>
              <a:t>DS </a:t>
            </a:r>
            <a:r>
              <a:rPr lang="ko-KR" altLang="en-US">
                <a:solidFill>
                  <a:srgbClr val="7030A0"/>
                </a:solidFill>
                <a:sym typeface="Calibri"/>
              </a:rPr>
              <a:t>수요</a:t>
            </a:r>
            <a:r>
              <a:rPr lang="en-US" altLang="ko-KR" dirty="0">
                <a:solidFill>
                  <a:srgbClr val="7030A0"/>
                </a:solidFill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54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E910117-6809-74CD-3807-F871DDEFFC5A}"/>
              </a:ext>
            </a:extLst>
          </p:cNvPr>
          <p:cNvSpPr txBox="1"/>
          <p:nvPr/>
        </p:nvSpPr>
        <p:spPr>
          <a:xfrm>
            <a:off x="106279" y="853751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데이터애널리스트</a:t>
            </a:r>
            <a:r>
              <a:rPr lang="en-US" altLang="ko-KR" dirty="0">
                <a:sym typeface="Calibri"/>
              </a:rPr>
              <a:t>(DA) </a:t>
            </a:r>
            <a:r>
              <a:rPr lang="ko-KR" altLang="en-US">
                <a:sym typeface="Calibri"/>
              </a:rPr>
              <a:t>및 데이터사이언티스</a:t>
            </a:r>
            <a:r>
              <a:rPr lang="en-US" altLang="ko-KR" dirty="0">
                <a:sym typeface="Calibri"/>
              </a:rPr>
              <a:t>(DS) </a:t>
            </a:r>
            <a:r>
              <a:rPr lang="ko-KR" altLang="en-US" dirty="0"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91670C-5340-E2C1-8BAE-EF2B8D899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60" y="1376035"/>
            <a:ext cx="6886182" cy="3284694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57C304C1-F97D-62F1-7ED9-523FB3B592F2}"/>
              </a:ext>
            </a:extLst>
          </p:cNvPr>
          <p:cNvSpPr/>
          <p:nvPr/>
        </p:nvSpPr>
        <p:spPr>
          <a:xfrm>
            <a:off x="4064000" y="1492754"/>
            <a:ext cx="3651251" cy="269852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C8F0F-89F1-FD5F-D0EB-628975C29490}"/>
              </a:ext>
            </a:extLst>
          </p:cNvPr>
          <p:cNvSpPr txBox="1"/>
          <p:nvPr/>
        </p:nvSpPr>
        <p:spPr>
          <a:xfrm>
            <a:off x="7229642" y="3972924"/>
            <a:ext cx="43646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 및 실시간 시장 모니터링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기존 제품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개선을 위한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데이터 패턴 발굴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제품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비즈니스 수요 예측을 위한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 만족도 모니터링 및 마케팅 전략 제시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D4C227-2A78-DA62-6030-27BD3BB46B3C}"/>
              </a:ext>
            </a:extLst>
          </p:cNvPr>
          <p:cNvCxnSpPr/>
          <p:nvPr/>
        </p:nvCxnSpPr>
        <p:spPr>
          <a:xfrm>
            <a:off x="7291638" y="3727450"/>
            <a:ext cx="231608" cy="24547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353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0C966051-394D-8100-E713-D6423516E700}"/>
              </a:ext>
            </a:extLst>
          </p:cNvPr>
          <p:cNvSpPr txBox="1"/>
          <p:nvPr/>
        </p:nvSpPr>
        <p:spPr>
          <a:xfrm>
            <a:off x="363212" y="940366"/>
            <a:ext cx="5950502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활동방향 </a:t>
            </a:r>
            <a:r>
              <a:rPr lang="ko-KR" altLang="en-US" dirty="0">
                <a:sym typeface="Calibri"/>
              </a:rPr>
              <a:t>및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분석가 브랜딩 증명</a:t>
            </a:r>
            <a:r>
              <a:rPr lang="ko-KR" altLang="en-US" dirty="0">
                <a:sym typeface="Calibri"/>
              </a:rPr>
              <a:t>을 위한 산출물 계획 </a:t>
            </a:r>
            <a:endParaRPr dirty="0">
              <a:sym typeface="Calibri"/>
            </a:endParaRPr>
          </a:p>
        </p:txBody>
      </p:sp>
      <p:sp>
        <p:nvSpPr>
          <p:cNvPr id="3" name="Google Shape;147;p6">
            <a:extLst>
              <a:ext uri="{FF2B5EF4-FFF2-40B4-BE49-F238E27FC236}">
                <a16:creationId xmlns:a16="http://schemas.microsoft.com/office/drawing/2014/main" id="{55019860-4D45-58B1-27C8-AF5728B777D7}"/>
              </a:ext>
            </a:extLst>
          </p:cNvPr>
          <p:cNvSpPr txBox="1"/>
          <p:nvPr/>
        </p:nvSpPr>
        <p:spPr>
          <a:xfrm>
            <a:off x="469584" y="1645458"/>
            <a:ext cx="8518500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활동방향</a:t>
            </a: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 도구</a:t>
            </a:r>
            <a:r>
              <a:rPr lang="en-US" altLang="ko-KR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r>
              <a:rPr lang="ko-KR" altLang="en-US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익히기</a:t>
            </a:r>
            <a:r>
              <a:rPr lang="en-US" altLang="ko-KR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Excel + Python </a:t>
            </a:r>
            <a:r>
              <a:rPr lang="ko-KR" altLang="en-US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등</a:t>
            </a:r>
            <a:endParaRPr lang="en-US" altLang="ko-KR" u="sng" strike="sngStrike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미래 전망 예측 및 고객분석 기반 미래 행동예측 프로젝트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김경원 교수님 비공개 강의 제공 및 외부 소스 스터디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7253E-ED9A-1553-BE49-816B198EF32A}"/>
              </a:ext>
            </a:extLst>
          </p:cNvPr>
          <p:cNvSpPr txBox="1"/>
          <p:nvPr/>
        </p:nvSpPr>
        <p:spPr>
          <a:xfrm>
            <a:off x="469584" y="3662286"/>
            <a:ext cx="8979950" cy="253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분석가 브랜딩 증명</a:t>
            </a: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데이터기반 창업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&gt;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논문 작성 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공모전 참가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데이터분석 전문가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/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준전문가 자격증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       </a:t>
            </a:r>
            <a:r>
              <a:rPr lang="ko-KR" altLang="en-US" u="sng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빅데이터분석기사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자격증 등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95CA6B-4901-BE07-01CD-78C14698E7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7311" y="1645458"/>
            <a:ext cx="5689052" cy="446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73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A5BBE696-4AFD-8BBB-D19C-931B4785459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877E552-7C68-6A8C-0E1F-B4430622C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62657" y="1406778"/>
            <a:ext cx="4440568" cy="530922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9E48A8-5495-1A34-7A48-EE21C96C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0" y="0"/>
            <a:ext cx="5969001" cy="6858000"/>
          </a:xfrm>
          <a:prstGeom prst="rect">
            <a:avLst/>
          </a:prstGeom>
        </p:spPr>
      </p:pic>
      <p:sp>
        <p:nvSpPr>
          <p:cNvPr id="14" name="Google Shape;771;p45">
            <a:extLst>
              <a:ext uri="{FF2B5EF4-FFF2-40B4-BE49-F238E27FC236}">
                <a16:creationId xmlns:a16="http://schemas.microsoft.com/office/drawing/2014/main" id="{6D4A5C0A-7B8D-1607-781C-54C6F3761C91}"/>
              </a:ext>
            </a:extLst>
          </p:cNvPr>
          <p:cNvSpPr txBox="1"/>
          <p:nvPr/>
        </p:nvSpPr>
        <p:spPr>
          <a:xfrm>
            <a:off x="6731096" y="187674"/>
            <a:ext cx="5105400" cy="3120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600" b="1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미래 방향</a:t>
            </a:r>
            <a:endParaRPr lang="en-US" altLang="ko-KR" sz="1600" b="1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인공지능은 결국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해결하기 위한 도구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 뿐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본질은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해결하는 것</a:t>
            </a:r>
            <a:endParaRPr lang="en-US" altLang="ko-KR" sz="16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본질에 집중하여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누가 먼저 양질의 데이터를 찾고 분석하여 그 속에서 보석을 창출하는지 선착순 싸움</a:t>
            </a:r>
            <a:endParaRPr lang="en-US" altLang="ko-KR" sz="16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인공지능을 이용하는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데이터사이언스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활용하는 방식에 익숙해져야만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생존 가능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할 것</a:t>
            </a:r>
            <a:endParaRPr lang="ko-KR" altLang="en-US" sz="16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BF23704-6A10-EE4E-8000-D30D8E81B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532" y="3155863"/>
            <a:ext cx="3788528" cy="3494000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AEE6CCC7-032A-FA26-D2AA-5BFE2E8EA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0" y="78189"/>
            <a:ext cx="1466063" cy="1466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47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6FB6671-EA15-9C80-5DE8-036F10A25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365" y="2793505"/>
            <a:ext cx="2676819" cy="2676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71E63EC6-1B6D-5BFD-63EE-8FB11E02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408" y="2845140"/>
            <a:ext cx="2625184" cy="262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A79BF830-A724-6299-65C7-F8D521E04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336" y="349249"/>
            <a:ext cx="4254755" cy="9951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D69DE9-99F1-4A66-9758-883B381CD5B9}"/>
              </a:ext>
            </a:extLst>
          </p:cNvPr>
          <p:cNvSpPr txBox="1"/>
          <p:nvPr/>
        </p:nvSpPr>
        <p:spPr>
          <a:xfrm>
            <a:off x="4783408" y="230652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DEBA Research</a:t>
            </a:r>
            <a:endParaRPr lang="ko-KR" altLang="en-US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6E5226-A9D0-A91B-C884-6060B41E63A9}"/>
              </a:ext>
            </a:extLst>
          </p:cNvPr>
          <p:cNvSpPr txBox="1"/>
          <p:nvPr/>
        </p:nvSpPr>
        <p:spPr>
          <a:xfrm>
            <a:off x="8256365" y="230652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김경원 교수 홈페이지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8F9565-9A41-8414-0268-4F7E60F6540D}"/>
              </a:ext>
            </a:extLst>
          </p:cNvPr>
          <p:cNvSpPr txBox="1"/>
          <p:nvPr/>
        </p:nvSpPr>
        <p:spPr>
          <a:xfrm>
            <a:off x="1018891" y="230652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29" name="그림 2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654000B0-6590-C807-AF0C-5B1C6D903A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91" y="2845140"/>
            <a:ext cx="2799576" cy="279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60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E4165747-9A37-B656-CDE3-ED37E8073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9" y="262199"/>
            <a:ext cx="4254755" cy="995101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2D1B4B7-0070-742E-AEC3-36C526B9F2E9}"/>
              </a:ext>
            </a:extLst>
          </p:cNvPr>
          <p:cNvSpPr/>
          <p:nvPr/>
        </p:nvSpPr>
        <p:spPr>
          <a:xfrm>
            <a:off x="1023177" y="2460408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C9727D-876B-2492-9D33-D56604EE8C40}"/>
              </a:ext>
            </a:extLst>
          </p:cNvPr>
          <p:cNvSpPr txBox="1"/>
          <p:nvPr/>
        </p:nvSpPr>
        <p:spPr>
          <a:xfrm>
            <a:off x="1491338" y="3007886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C0D5AA-99AF-F5A3-DFC9-AB875B988BDE}"/>
              </a:ext>
            </a:extLst>
          </p:cNvPr>
          <p:cNvSpPr txBox="1"/>
          <p:nvPr/>
        </p:nvSpPr>
        <p:spPr>
          <a:xfrm>
            <a:off x="2640646" y="2229575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43BB31-1349-4FCA-D7C3-4B18476F2434}"/>
              </a:ext>
            </a:extLst>
          </p:cNvPr>
          <p:cNvSpPr txBox="1"/>
          <p:nvPr/>
        </p:nvSpPr>
        <p:spPr>
          <a:xfrm>
            <a:off x="8042128" y="222957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19" name="그림 1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EA7E8873-6878-3336-1CBE-2B614EFC0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861" y="2691240"/>
            <a:ext cx="2717801" cy="271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9636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11B2E2-8914-FCE9-0790-4F5BB80A004F}"/>
              </a:ext>
            </a:extLst>
          </p:cNvPr>
          <p:cNvSpPr txBox="1"/>
          <p:nvPr/>
        </p:nvSpPr>
        <p:spPr>
          <a:xfrm>
            <a:off x="4978399" y="3429000"/>
            <a:ext cx="223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2547995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Global “Business” Trends</a:t>
            </a:r>
            <a:endParaRPr lang="en-US" altLang="ko-KR"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oogle Shape;146;p6">
            <a:extLst>
              <a:ext uri="{FF2B5EF4-FFF2-40B4-BE49-F238E27FC236}">
                <a16:creationId xmlns:a16="http://schemas.microsoft.com/office/drawing/2014/main" id="{AD61A6A4-439C-E845-E15F-294117752DC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08839" y="2377443"/>
            <a:ext cx="6016740" cy="38482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7;p6">
            <a:extLst>
              <a:ext uri="{FF2B5EF4-FFF2-40B4-BE49-F238E27FC236}">
                <a16:creationId xmlns:a16="http://schemas.microsoft.com/office/drawing/2014/main" id="{28184EC3-2356-EA20-1364-F106FE08F68D}"/>
              </a:ext>
            </a:extLst>
          </p:cNvPr>
          <p:cNvSpPr txBox="1"/>
          <p:nvPr/>
        </p:nvSpPr>
        <p:spPr>
          <a:xfrm>
            <a:off x="336885" y="1254959"/>
            <a:ext cx="11378865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Rota" pitchFamily="50" charset="0"/>
                <a:ea typeface="Calibri"/>
                <a:cs typeface="Calibri"/>
                <a:sym typeface="Calibri"/>
              </a:rPr>
              <a:t>The US is where we are seeing more rapid changes in its biggest companies than any others.</a:t>
            </a:r>
            <a:endParaRPr>
              <a:latin typeface="Rota" pitchFamily="50" charset="0"/>
            </a:endParaRPr>
          </a:p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Rota" pitchFamily="50" charset="0"/>
                <a:ea typeface="Calibri"/>
                <a:cs typeface="Calibri"/>
                <a:sym typeface="Calibri"/>
              </a:rPr>
              <a:t>The technology giants are achieving world domination by investing heavily in developing new products and services leading to an explosion in innovation and faster growth.</a:t>
            </a:r>
            <a:endParaRPr sz="1600">
              <a:solidFill>
                <a:srgbClr val="7030A0"/>
              </a:solidFill>
              <a:latin typeface="Rota" pitchFamily="50" charset="0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8A44D95-F98C-BE91-8BA4-3BF64C57F256}"/>
              </a:ext>
            </a:extLst>
          </p:cNvPr>
          <p:cNvSpPr txBox="1"/>
          <p:nvPr/>
        </p:nvSpPr>
        <p:spPr>
          <a:xfrm>
            <a:off x="106279" y="825332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sz="1800">
                <a:solidFill>
                  <a:schemeClr val="accent1"/>
                </a:solidFill>
                <a:latin typeface="Rota Med" pitchFamily="50" charset="0"/>
                <a:ea typeface="Calibri"/>
                <a:cs typeface="Calibri"/>
                <a:sym typeface="Calibri"/>
              </a:rPr>
              <a:t>Largest Companies 2008 vs. 2018, a lot has changed</a:t>
            </a:r>
            <a:endParaRPr sz="1800">
              <a:solidFill>
                <a:srgbClr val="0000FF"/>
              </a:solidFill>
              <a:latin typeface="Rota Med" pitchFamily="50" charset="0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83260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Global “Technology” Trends</a:t>
            </a:r>
            <a:endParaRPr lang="en-US" altLang="ko-K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505;p39">
            <a:extLst>
              <a:ext uri="{FF2B5EF4-FFF2-40B4-BE49-F238E27FC236}">
                <a16:creationId xmlns:a16="http://schemas.microsoft.com/office/drawing/2014/main" id="{EFE12110-E8BE-BFA2-C34F-B4A57C99A02E}"/>
              </a:ext>
            </a:extLst>
          </p:cNvPr>
          <p:cNvSpPr/>
          <p:nvPr/>
        </p:nvSpPr>
        <p:spPr>
          <a:xfrm>
            <a:off x="2358257" y="3149246"/>
            <a:ext cx="1742327" cy="171556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7" name="Google Shape;506;p39">
            <a:extLst>
              <a:ext uri="{FF2B5EF4-FFF2-40B4-BE49-F238E27FC236}">
                <a16:creationId xmlns:a16="http://schemas.microsoft.com/office/drawing/2014/main" id="{67404FA5-1878-EA36-F632-B9C8213064A7}"/>
              </a:ext>
            </a:extLst>
          </p:cNvPr>
          <p:cNvSpPr/>
          <p:nvPr/>
        </p:nvSpPr>
        <p:spPr>
          <a:xfrm>
            <a:off x="1656625" y="4050321"/>
            <a:ext cx="1742327" cy="171556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0" name="Google Shape;507;p39">
            <a:extLst>
              <a:ext uri="{FF2B5EF4-FFF2-40B4-BE49-F238E27FC236}">
                <a16:creationId xmlns:a16="http://schemas.microsoft.com/office/drawing/2014/main" id="{84F562B3-8B67-F6E8-B13C-63188E827288}"/>
              </a:ext>
            </a:extLst>
          </p:cNvPr>
          <p:cNvSpPr/>
          <p:nvPr/>
        </p:nvSpPr>
        <p:spPr>
          <a:xfrm>
            <a:off x="3027645" y="4065766"/>
            <a:ext cx="1742327" cy="171556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1" name="Google Shape;508;p39">
            <a:extLst>
              <a:ext uri="{FF2B5EF4-FFF2-40B4-BE49-F238E27FC236}">
                <a16:creationId xmlns:a16="http://schemas.microsoft.com/office/drawing/2014/main" id="{8ED0B94F-BAD1-AC25-4112-9A9D6A35ED72}"/>
              </a:ext>
            </a:extLst>
          </p:cNvPr>
          <p:cNvSpPr/>
          <p:nvPr/>
        </p:nvSpPr>
        <p:spPr>
          <a:xfrm>
            <a:off x="7541263" y="2790196"/>
            <a:ext cx="2474441" cy="227982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2" name="Google Shape;509;p39">
            <a:extLst>
              <a:ext uri="{FF2B5EF4-FFF2-40B4-BE49-F238E27FC236}">
                <a16:creationId xmlns:a16="http://schemas.microsoft.com/office/drawing/2014/main" id="{475DD3A0-6C3C-2FEB-0FBF-5576D8D86B09}"/>
              </a:ext>
            </a:extLst>
          </p:cNvPr>
          <p:cNvSpPr/>
          <p:nvPr/>
        </p:nvSpPr>
        <p:spPr>
          <a:xfrm>
            <a:off x="6743758" y="3917753"/>
            <a:ext cx="2474441" cy="227982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3" name="Google Shape;510;p39">
            <a:extLst>
              <a:ext uri="{FF2B5EF4-FFF2-40B4-BE49-F238E27FC236}">
                <a16:creationId xmlns:a16="http://schemas.microsoft.com/office/drawing/2014/main" id="{ADABF643-F14C-80F5-3A51-447D4CE00D51}"/>
              </a:ext>
            </a:extLst>
          </p:cNvPr>
          <p:cNvSpPr/>
          <p:nvPr/>
        </p:nvSpPr>
        <p:spPr>
          <a:xfrm>
            <a:off x="8414747" y="3927021"/>
            <a:ext cx="2474441" cy="227982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4" name="Google Shape;511;p39">
            <a:extLst>
              <a:ext uri="{FF2B5EF4-FFF2-40B4-BE49-F238E27FC236}">
                <a16:creationId xmlns:a16="http://schemas.microsoft.com/office/drawing/2014/main" id="{6637C4A8-1DF4-231C-C2AE-BB19E094AA10}"/>
              </a:ext>
            </a:extLst>
          </p:cNvPr>
          <p:cNvSpPr/>
          <p:nvPr/>
        </p:nvSpPr>
        <p:spPr>
          <a:xfrm>
            <a:off x="6616043" y="2340904"/>
            <a:ext cx="4383560" cy="4034119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2387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5" name="Google Shape;512;p39">
            <a:extLst>
              <a:ext uri="{FF2B5EF4-FFF2-40B4-BE49-F238E27FC236}">
                <a16:creationId xmlns:a16="http://schemas.microsoft.com/office/drawing/2014/main" id="{A54A70AD-9B9B-8AC9-2748-D1677307827F}"/>
              </a:ext>
            </a:extLst>
          </p:cNvPr>
          <p:cNvSpPr/>
          <p:nvPr/>
        </p:nvSpPr>
        <p:spPr>
          <a:xfrm>
            <a:off x="1599862" y="2729912"/>
            <a:ext cx="3212755" cy="3242607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6" name="Google Shape;513;p39">
            <a:extLst>
              <a:ext uri="{FF2B5EF4-FFF2-40B4-BE49-F238E27FC236}">
                <a16:creationId xmlns:a16="http://schemas.microsoft.com/office/drawing/2014/main" id="{FA9F5A31-F983-1421-8AC0-A37667189349}"/>
              </a:ext>
            </a:extLst>
          </p:cNvPr>
          <p:cNvSpPr/>
          <p:nvPr/>
        </p:nvSpPr>
        <p:spPr>
          <a:xfrm>
            <a:off x="4891980" y="3925774"/>
            <a:ext cx="1016608" cy="63019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6B6FC"/>
          </a:solidFill>
          <a:ln w="25400" cap="flat" cmpd="sng">
            <a:solidFill>
              <a:srgbClr val="EBEB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7" name="Google Shape;514;p39">
            <a:extLst>
              <a:ext uri="{FF2B5EF4-FFF2-40B4-BE49-F238E27FC236}">
                <a16:creationId xmlns:a16="http://schemas.microsoft.com/office/drawing/2014/main" id="{C3B509E8-7DA8-B824-5B95-9244A21FA8EF}"/>
              </a:ext>
            </a:extLst>
          </p:cNvPr>
          <p:cNvSpPr txBox="1"/>
          <p:nvPr/>
        </p:nvSpPr>
        <p:spPr>
          <a:xfrm>
            <a:off x="2123239" y="2460949"/>
            <a:ext cx="2233983" cy="52318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400" b="1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AS-IS</a:t>
            </a:r>
            <a:endParaRPr sz="1400">
              <a:latin typeface="Rota" pitchFamily="50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: Function-Driven AI Service</a:t>
            </a:r>
            <a:endParaRPr sz="1400"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8" name="Google Shape;515;p39">
            <a:extLst>
              <a:ext uri="{FF2B5EF4-FFF2-40B4-BE49-F238E27FC236}">
                <a16:creationId xmlns:a16="http://schemas.microsoft.com/office/drawing/2014/main" id="{F3A5D7B5-D001-B071-78EC-F8E304D951A8}"/>
              </a:ext>
            </a:extLst>
          </p:cNvPr>
          <p:cNvSpPr txBox="1"/>
          <p:nvPr/>
        </p:nvSpPr>
        <p:spPr>
          <a:xfrm>
            <a:off x="7052369" y="2077531"/>
            <a:ext cx="3510907" cy="52318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400" b="1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TO-BE</a:t>
            </a:r>
            <a:endParaRPr sz="1400" b="1">
              <a:latin typeface="Rota" pitchFamily="50" charset="0"/>
              <a:ea typeface="Calibri"/>
              <a:cs typeface="Calibri" panose="020F0502020204030204" pitchFamily="34" charset="0"/>
            </a:endParaRPr>
          </a:p>
          <a:p>
            <a:pPr algn="ctr"/>
            <a:r>
              <a:rPr lang="en-US" sz="1400" b="1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: Experience-Driven End-to-End AI Service</a:t>
            </a:r>
            <a:endParaRPr sz="1400" b="1"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9" name="Google Shape;516;p39">
            <a:extLst>
              <a:ext uri="{FF2B5EF4-FFF2-40B4-BE49-F238E27FC236}">
                <a16:creationId xmlns:a16="http://schemas.microsoft.com/office/drawing/2014/main" id="{3DD87B3C-FE09-F059-A4CE-450BEF9AD195}"/>
              </a:ext>
            </a:extLst>
          </p:cNvPr>
          <p:cNvSpPr txBox="1"/>
          <p:nvPr/>
        </p:nvSpPr>
        <p:spPr>
          <a:xfrm>
            <a:off x="8283251" y="4456638"/>
            <a:ext cx="1110999" cy="57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Self</a:t>
            </a:r>
            <a:b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</a:br>
            <a: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-Evolving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AGI</a:t>
            </a:r>
            <a:endParaRPr sz="1051" b="1">
              <a:solidFill>
                <a:srgbClr val="0070C0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0" name="Google Shape;517;p39">
            <a:extLst>
              <a:ext uri="{FF2B5EF4-FFF2-40B4-BE49-F238E27FC236}">
                <a16:creationId xmlns:a16="http://schemas.microsoft.com/office/drawing/2014/main" id="{3AC5F492-0427-3022-5E60-FADBA5CA2672}"/>
              </a:ext>
            </a:extLst>
          </p:cNvPr>
          <p:cNvSpPr txBox="1"/>
          <p:nvPr/>
        </p:nvSpPr>
        <p:spPr>
          <a:xfrm>
            <a:off x="1704616" y="3197549"/>
            <a:ext cx="83724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3600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AI</a:t>
            </a:r>
            <a:endParaRPr sz="3600" b="1">
              <a:solidFill>
                <a:srgbClr val="0070C0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1" name="Google Shape;518;p39">
            <a:extLst>
              <a:ext uri="{FF2B5EF4-FFF2-40B4-BE49-F238E27FC236}">
                <a16:creationId xmlns:a16="http://schemas.microsoft.com/office/drawing/2014/main" id="{EF4AFE27-E6DB-F34D-E2E5-D07B2512A8F3}"/>
              </a:ext>
            </a:extLst>
          </p:cNvPr>
          <p:cNvSpPr txBox="1"/>
          <p:nvPr/>
        </p:nvSpPr>
        <p:spPr>
          <a:xfrm>
            <a:off x="6667773" y="3130998"/>
            <a:ext cx="101918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3600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AGI</a:t>
            </a:r>
            <a:endParaRPr sz="3600" b="1">
              <a:solidFill>
                <a:srgbClr val="0070C0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2" name="Google Shape;519;p39">
            <a:extLst>
              <a:ext uri="{FF2B5EF4-FFF2-40B4-BE49-F238E27FC236}">
                <a16:creationId xmlns:a16="http://schemas.microsoft.com/office/drawing/2014/main" id="{6BD24620-C4B6-5872-65FD-FCD46DAAD06D}"/>
              </a:ext>
            </a:extLst>
          </p:cNvPr>
          <p:cNvSpPr/>
          <p:nvPr/>
        </p:nvSpPr>
        <p:spPr>
          <a:xfrm>
            <a:off x="2748762" y="3101965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Intelligence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Google Shape;520;p39">
            <a:extLst>
              <a:ext uri="{FF2B5EF4-FFF2-40B4-BE49-F238E27FC236}">
                <a16:creationId xmlns:a16="http://schemas.microsoft.com/office/drawing/2014/main" id="{A712FEA0-DA0B-3E5F-4DF5-4D50D261A9F9}"/>
              </a:ext>
            </a:extLst>
          </p:cNvPr>
          <p:cNvSpPr/>
          <p:nvPr/>
        </p:nvSpPr>
        <p:spPr>
          <a:xfrm>
            <a:off x="2023035" y="5508850"/>
            <a:ext cx="104583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Data &amp; Compute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Google Shape;521;p39">
            <a:extLst>
              <a:ext uri="{FF2B5EF4-FFF2-40B4-BE49-F238E27FC236}">
                <a16:creationId xmlns:a16="http://schemas.microsoft.com/office/drawing/2014/main" id="{C189B015-990A-22FC-12DD-A780C83DB7CC}"/>
              </a:ext>
            </a:extLst>
          </p:cNvPr>
          <p:cNvSpPr/>
          <p:nvPr/>
        </p:nvSpPr>
        <p:spPr>
          <a:xfrm>
            <a:off x="3425626" y="5507194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Google Shape;522;p39">
            <a:extLst>
              <a:ext uri="{FF2B5EF4-FFF2-40B4-BE49-F238E27FC236}">
                <a16:creationId xmlns:a16="http://schemas.microsoft.com/office/drawing/2014/main" id="{203B9967-5395-777D-505B-28D709E635D1}"/>
              </a:ext>
            </a:extLst>
          </p:cNvPr>
          <p:cNvSpPr/>
          <p:nvPr/>
        </p:nvSpPr>
        <p:spPr>
          <a:xfrm>
            <a:off x="8329095" y="2691923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Intelligence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Google Shape;523;p39">
            <a:extLst>
              <a:ext uri="{FF2B5EF4-FFF2-40B4-BE49-F238E27FC236}">
                <a16:creationId xmlns:a16="http://schemas.microsoft.com/office/drawing/2014/main" id="{E9D5B966-ECF5-C640-0BD1-D6ACD393D18F}"/>
              </a:ext>
            </a:extLst>
          </p:cNvPr>
          <p:cNvSpPr/>
          <p:nvPr/>
        </p:nvSpPr>
        <p:spPr>
          <a:xfrm>
            <a:off x="7455089" y="5975859"/>
            <a:ext cx="104583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Data &amp; Compute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Google Shape;524;p39">
            <a:extLst>
              <a:ext uri="{FF2B5EF4-FFF2-40B4-BE49-F238E27FC236}">
                <a16:creationId xmlns:a16="http://schemas.microsoft.com/office/drawing/2014/main" id="{74C67DDB-4EAC-2C45-7F0F-0B7026270D6F}"/>
              </a:ext>
            </a:extLst>
          </p:cNvPr>
          <p:cNvSpPr/>
          <p:nvPr/>
        </p:nvSpPr>
        <p:spPr>
          <a:xfrm>
            <a:off x="9214438" y="5984403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Google Shape;525;p39">
            <a:extLst>
              <a:ext uri="{FF2B5EF4-FFF2-40B4-BE49-F238E27FC236}">
                <a16:creationId xmlns:a16="http://schemas.microsoft.com/office/drawing/2014/main" id="{CBE46121-C483-D4C6-5E40-4710BF61FCB8}"/>
              </a:ext>
            </a:extLst>
          </p:cNvPr>
          <p:cNvSpPr/>
          <p:nvPr/>
        </p:nvSpPr>
        <p:spPr>
          <a:xfrm>
            <a:off x="2726194" y="3455383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Task-Specific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Single Modal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Simple Perception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Google Shape;526;p39">
            <a:extLst>
              <a:ext uri="{FF2B5EF4-FFF2-40B4-BE49-F238E27FC236}">
                <a16:creationId xmlns:a16="http://schemas.microsoft.com/office/drawing/2014/main" id="{3DD8A1D3-CAA7-78A8-1F6E-0859E6ABD337}"/>
              </a:ext>
            </a:extLst>
          </p:cNvPr>
          <p:cNvSpPr/>
          <p:nvPr/>
        </p:nvSpPr>
        <p:spPr>
          <a:xfrm>
            <a:off x="1914869" y="4674791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Petascale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Von Neumann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Device Optimized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527;p39">
            <a:extLst>
              <a:ext uri="{FF2B5EF4-FFF2-40B4-BE49-F238E27FC236}">
                <a16:creationId xmlns:a16="http://schemas.microsoft.com/office/drawing/2014/main" id="{FB9C24D6-B3FE-7388-1875-44E38616F869}"/>
              </a:ext>
            </a:extLst>
          </p:cNvPr>
          <p:cNvSpPr/>
          <p:nvPr/>
        </p:nvSpPr>
        <p:spPr>
          <a:xfrm>
            <a:off x="3728973" y="4684422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Voice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Gesture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Fragmented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Google Shape;528;p39">
            <a:extLst>
              <a:ext uri="{FF2B5EF4-FFF2-40B4-BE49-F238E27FC236}">
                <a16:creationId xmlns:a16="http://schemas.microsoft.com/office/drawing/2014/main" id="{4AB14137-B0BE-9099-F7F9-5D5627606CA8}"/>
              </a:ext>
            </a:extLst>
          </p:cNvPr>
          <p:cNvSpPr/>
          <p:nvPr/>
        </p:nvSpPr>
        <p:spPr>
          <a:xfrm>
            <a:off x="8239713" y="3197711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Human-like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Multi-Modal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Complex Reasoning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529;p39">
            <a:extLst>
              <a:ext uri="{FF2B5EF4-FFF2-40B4-BE49-F238E27FC236}">
                <a16:creationId xmlns:a16="http://schemas.microsoft.com/office/drawing/2014/main" id="{39D26C07-4060-8B69-A94B-55D5072224C4}"/>
              </a:ext>
            </a:extLst>
          </p:cNvPr>
          <p:cNvSpPr/>
          <p:nvPr/>
        </p:nvSpPr>
        <p:spPr>
          <a:xfrm>
            <a:off x="6906148" y="4869712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Zettascale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Quantum Computing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End-user Personalized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Google Shape;530;p39">
            <a:extLst>
              <a:ext uri="{FF2B5EF4-FFF2-40B4-BE49-F238E27FC236}">
                <a16:creationId xmlns:a16="http://schemas.microsoft.com/office/drawing/2014/main" id="{266FA3B7-C074-B938-C180-3EBB09C7C0D2}"/>
              </a:ext>
            </a:extLst>
          </p:cNvPr>
          <p:cNvSpPr/>
          <p:nvPr/>
        </p:nvSpPr>
        <p:spPr>
          <a:xfrm>
            <a:off x="9371413" y="4841955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Natural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Multi-Modal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Human-like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Learning by 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Google Shape;531;p39">
            <a:extLst>
              <a:ext uri="{FF2B5EF4-FFF2-40B4-BE49-F238E27FC236}">
                <a16:creationId xmlns:a16="http://schemas.microsoft.com/office/drawing/2014/main" id="{4EB1D0E4-9AFB-EC84-555B-6546811A38D7}"/>
              </a:ext>
            </a:extLst>
          </p:cNvPr>
          <p:cNvSpPr/>
          <p:nvPr/>
        </p:nvSpPr>
        <p:spPr>
          <a:xfrm>
            <a:off x="7736344" y="3992084"/>
            <a:ext cx="970879" cy="385769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Reasoning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Causality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" name="Google Shape;532;p39">
            <a:extLst>
              <a:ext uri="{FF2B5EF4-FFF2-40B4-BE49-F238E27FC236}">
                <a16:creationId xmlns:a16="http://schemas.microsoft.com/office/drawing/2014/main" id="{06AE80B4-18B0-6207-F21B-EAD0D5BAFDBB}"/>
              </a:ext>
            </a:extLst>
          </p:cNvPr>
          <p:cNvSpPr/>
          <p:nvPr/>
        </p:nvSpPr>
        <p:spPr>
          <a:xfrm>
            <a:off x="8859350" y="3984919"/>
            <a:ext cx="1227235" cy="385769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On-Device AGI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Multi-Modal AGI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Google Shape;533;p39">
            <a:extLst>
              <a:ext uri="{FF2B5EF4-FFF2-40B4-BE49-F238E27FC236}">
                <a16:creationId xmlns:a16="http://schemas.microsoft.com/office/drawing/2014/main" id="{F247EE16-5EB2-F22D-2F30-C5FF457007D6}"/>
              </a:ext>
            </a:extLst>
          </p:cNvPr>
          <p:cNvSpPr/>
          <p:nvPr/>
        </p:nvSpPr>
        <p:spPr>
          <a:xfrm>
            <a:off x="8335380" y="5079380"/>
            <a:ext cx="970879" cy="385769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135000"/>
              </a:lnSpc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Personalized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35000"/>
              </a:lnSpc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Google Shape;534;p39">
            <a:extLst>
              <a:ext uri="{FF2B5EF4-FFF2-40B4-BE49-F238E27FC236}">
                <a16:creationId xmlns:a16="http://schemas.microsoft.com/office/drawing/2014/main" id="{3D5BAC47-5A59-7F25-FFD8-A4601301CE59}"/>
              </a:ext>
            </a:extLst>
          </p:cNvPr>
          <p:cNvSpPr txBox="1">
            <a:spLocks/>
          </p:cNvSpPr>
          <p:nvPr/>
        </p:nvSpPr>
        <p:spPr>
          <a:xfrm>
            <a:off x="825941" y="1068538"/>
            <a:ext cx="11683664" cy="744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Enabling new AI technology and new AI experience for Data Science Analytics.</a:t>
            </a:r>
            <a:endParaRPr>
              <a:latin typeface="Rota" pitchFamily="50" charset="0"/>
              <a:cs typeface="Calibri" panose="020F0502020204030204" pitchFamily="34" charset="0"/>
            </a:endParaRPr>
          </a:p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The need for human-level AI research in the AL industry including DeepMind, MS and Bengio.</a:t>
            </a:r>
            <a:endParaRPr>
              <a:latin typeface="Rota" pitchFamily="50" charset="0"/>
              <a:cs typeface="Calibri" panose="020F0502020204030204" pitchFamily="34" charset="0"/>
            </a:endParaRPr>
          </a:p>
        </p:txBody>
      </p:sp>
      <p:sp>
        <p:nvSpPr>
          <p:cNvPr id="38" name="Google Shape;536;p39">
            <a:extLst>
              <a:ext uri="{FF2B5EF4-FFF2-40B4-BE49-F238E27FC236}">
                <a16:creationId xmlns:a16="http://schemas.microsoft.com/office/drawing/2014/main" id="{671E3C50-9670-ED7A-30BE-0136AE123FB6}"/>
              </a:ext>
            </a:extLst>
          </p:cNvPr>
          <p:cNvSpPr txBox="1"/>
          <p:nvPr/>
        </p:nvSpPr>
        <p:spPr>
          <a:xfrm>
            <a:off x="825941" y="685381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Rota Med" pitchFamily="50" charset="0"/>
                <a:ea typeface="Calibri"/>
                <a:cs typeface="Calibri"/>
              </a:defRPr>
            </a:lvl1pPr>
          </a:lstStyle>
          <a:p>
            <a:r>
              <a:rPr lang="en-US">
                <a:sym typeface="Calibri"/>
              </a:rPr>
              <a:t>Technology Vision: Beyond AI, Towards Artificial General Intelligence (AGI)</a:t>
            </a:r>
            <a:endParaRPr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61986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Global “Technology” Trends</a:t>
            </a:r>
            <a:endParaRPr lang="en-US" altLang="ko-K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Google Shape;541;p40">
            <a:extLst>
              <a:ext uri="{FF2B5EF4-FFF2-40B4-BE49-F238E27FC236}">
                <a16:creationId xmlns:a16="http://schemas.microsoft.com/office/drawing/2014/main" id="{64E3C7FE-C836-641A-6AAA-AA0E02B8A4C2}"/>
              </a:ext>
            </a:extLst>
          </p:cNvPr>
          <p:cNvSpPr txBox="1"/>
          <p:nvPr/>
        </p:nvSpPr>
        <p:spPr>
          <a:xfrm>
            <a:off x="822364" y="1073136"/>
            <a:ext cx="10175836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AGI: 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The hypothetical intelligence of a machine that has the capacity to understand or learn any intellectual task that </a:t>
            </a: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 human being can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. (Wikipedia)</a:t>
            </a:r>
            <a:endParaRPr sz="1600">
              <a:latin typeface="Rota" pitchFamily="50" charset="0"/>
              <a:cs typeface="Calibri" panose="020F0502020204030204" pitchFamily="34" charset="0"/>
            </a:endParaRPr>
          </a:p>
          <a:p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    - Current AI solves one specific problem, and </a:t>
            </a: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AGI solves multiple problems 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in a general way.</a:t>
            </a:r>
            <a:endParaRPr sz="1600">
              <a:latin typeface="Rota" pitchFamily="50" charset="0"/>
              <a:cs typeface="Calibri" panose="020F0502020204030204" pitchFamily="34" charset="0"/>
            </a:endParaRPr>
          </a:p>
          <a:p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    - Current AI responds to problems by pre-learning, and </a:t>
            </a: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AGI responds to new, untrained problems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.</a:t>
            </a:r>
            <a:endParaRPr sz="1600">
              <a:latin typeface="Rota" pitchFamily="50" charset="0"/>
              <a:cs typeface="Calibri" panose="020F0502020204030204" pitchFamily="34" charset="0"/>
            </a:endParaRPr>
          </a:p>
        </p:txBody>
      </p:sp>
      <p:sp>
        <p:nvSpPr>
          <p:cNvPr id="34" name="Google Shape;543;p40">
            <a:extLst>
              <a:ext uri="{FF2B5EF4-FFF2-40B4-BE49-F238E27FC236}">
                <a16:creationId xmlns:a16="http://schemas.microsoft.com/office/drawing/2014/main" id="{716BDB25-283C-C1A5-89DF-61B1F42A39E7}"/>
              </a:ext>
            </a:extLst>
          </p:cNvPr>
          <p:cNvSpPr/>
          <p:nvPr/>
        </p:nvSpPr>
        <p:spPr>
          <a:xfrm>
            <a:off x="2529389" y="2744426"/>
            <a:ext cx="1496007" cy="3554491"/>
          </a:xfrm>
          <a:prstGeom prst="up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EDF4FF"/>
              </a:gs>
              <a:gs pos="74000">
                <a:srgbClr val="64ADFC"/>
              </a:gs>
              <a:gs pos="83000">
                <a:srgbClr val="64ADFC"/>
              </a:gs>
              <a:gs pos="100000">
                <a:srgbClr val="99C7FC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5" name="Google Shape;544;p40">
            <a:extLst>
              <a:ext uri="{FF2B5EF4-FFF2-40B4-BE49-F238E27FC236}">
                <a16:creationId xmlns:a16="http://schemas.microsoft.com/office/drawing/2014/main" id="{C20B37C2-EB97-A014-AAD9-AAA07FA1ABCE}"/>
              </a:ext>
            </a:extLst>
          </p:cNvPr>
          <p:cNvSpPr/>
          <p:nvPr/>
        </p:nvSpPr>
        <p:spPr>
          <a:xfrm>
            <a:off x="2423711" y="2744434"/>
            <a:ext cx="7547787" cy="3548963"/>
          </a:xfrm>
          <a:prstGeom prst="rect">
            <a:avLst/>
          </a:prstGeom>
          <a:noFill/>
          <a:ln w="9525" cap="flat" cmpd="sng">
            <a:solidFill>
              <a:srgbClr val="023A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16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6" name="Google Shape;545;p40">
            <a:extLst>
              <a:ext uri="{FF2B5EF4-FFF2-40B4-BE49-F238E27FC236}">
                <a16:creationId xmlns:a16="http://schemas.microsoft.com/office/drawing/2014/main" id="{79D7AAD4-E2A3-99FE-D7B0-58D4EC21249D}"/>
              </a:ext>
            </a:extLst>
          </p:cNvPr>
          <p:cNvSpPr/>
          <p:nvPr/>
        </p:nvSpPr>
        <p:spPr>
          <a:xfrm>
            <a:off x="2423710" y="2389375"/>
            <a:ext cx="7547787" cy="417613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Direction of changes in AI technology and consumer trends</a:t>
            </a:r>
            <a:endParaRPr sz="2000">
              <a:solidFill>
                <a:srgbClr val="FFFFFF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7" name="Google Shape;546;p40">
            <a:extLst>
              <a:ext uri="{FF2B5EF4-FFF2-40B4-BE49-F238E27FC236}">
                <a16:creationId xmlns:a16="http://schemas.microsoft.com/office/drawing/2014/main" id="{CAC01D01-075E-B0FA-1FAC-A382B06152C0}"/>
              </a:ext>
            </a:extLst>
          </p:cNvPr>
          <p:cNvSpPr/>
          <p:nvPr/>
        </p:nvSpPr>
        <p:spPr>
          <a:xfrm>
            <a:off x="2652697" y="3001075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Product </a:t>
            </a:r>
            <a:b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</a:br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&amp; Service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8" name="Google Shape;547;p40">
            <a:extLst>
              <a:ext uri="{FF2B5EF4-FFF2-40B4-BE49-F238E27FC236}">
                <a16:creationId xmlns:a16="http://schemas.microsoft.com/office/drawing/2014/main" id="{D6BB64F5-3AEC-81B4-85AA-DBE93A6D231D}"/>
              </a:ext>
            </a:extLst>
          </p:cNvPr>
          <p:cNvSpPr/>
          <p:nvPr/>
        </p:nvSpPr>
        <p:spPr>
          <a:xfrm>
            <a:off x="2652697" y="3854235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Data Science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9" name="Google Shape;548;p40">
            <a:extLst>
              <a:ext uri="{FF2B5EF4-FFF2-40B4-BE49-F238E27FC236}">
                <a16:creationId xmlns:a16="http://schemas.microsoft.com/office/drawing/2014/main" id="{3DEBEF3C-68C4-B0C6-FAC5-031ED61B5DEC}"/>
              </a:ext>
            </a:extLst>
          </p:cNvPr>
          <p:cNvSpPr/>
          <p:nvPr/>
        </p:nvSpPr>
        <p:spPr>
          <a:xfrm>
            <a:off x="2652697" y="4717535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Technology </a:t>
            </a:r>
            <a:endParaRPr sz="1200">
              <a:latin typeface="Rota" pitchFamily="50" charset="0"/>
              <a:cs typeface="Calibri" panose="020F0502020204030204" pitchFamily="34" charset="0"/>
            </a:endParaRPr>
          </a:p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Intelligence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0" name="Google Shape;549;p40">
            <a:extLst>
              <a:ext uri="{FF2B5EF4-FFF2-40B4-BE49-F238E27FC236}">
                <a16:creationId xmlns:a16="http://schemas.microsoft.com/office/drawing/2014/main" id="{BCA9CE81-90A6-0E06-2FD7-20B5D57D62F5}"/>
              </a:ext>
            </a:extLst>
          </p:cNvPr>
          <p:cNvSpPr/>
          <p:nvPr/>
        </p:nvSpPr>
        <p:spPr>
          <a:xfrm>
            <a:off x="2652697" y="5570694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Data </a:t>
            </a:r>
            <a:b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</a:br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&amp; Computing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cxnSp>
        <p:nvCxnSpPr>
          <p:cNvPr id="41" name="Google Shape;550;p40">
            <a:extLst>
              <a:ext uri="{FF2B5EF4-FFF2-40B4-BE49-F238E27FC236}">
                <a16:creationId xmlns:a16="http://schemas.microsoft.com/office/drawing/2014/main" id="{7BB2687D-2715-E726-1A74-9F4E4DB72A75}"/>
              </a:ext>
            </a:extLst>
          </p:cNvPr>
          <p:cNvCxnSpPr/>
          <p:nvPr/>
        </p:nvCxnSpPr>
        <p:spPr>
          <a:xfrm>
            <a:off x="4025403" y="3657511"/>
            <a:ext cx="5819425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2" name="Google Shape;551;p40">
            <a:extLst>
              <a:ext uri="{FF2B5EF4-FFF2-40B4-BE49-F238E27FC236}">
                <a16:creationId xmlns:a16="http://schemas.microsoft.com/office/drawing/2014/main" id="{6CF23903-9666-D694-12D8-3008644EBA5D}"/>
              </a:ext>
            </a:extLst>
          </p:cNvPr>
          <p:cNvCxnSpPr/>
          <p:nvPr/>
        </p:nvCxnSpPr>
        <p:spPr>
          <a:xfrm>
            <a:off x="4025403" y="4512096"/>
            <a:ext cx="5819425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3" name="Google Shape;552;p40">
            <a:extLst>
              <a:ext uri="{FF2B5EF4-FFF2-40B4-BE49-F238E27FC236}">
                <a16:creationId xmlns:a16="http://schemas.microsoft.com/office/drawing/2014/main" id="{83C0A518-FEF9-DBE3-310E-AF6F4D0BD919}"/>
              </a:ext>
            </a:extLst>
          </p:cNvPr>
          <p:cNvCxnSpPr/>
          <p:nvPr/>
        </p:nvCxnSpPr>
        <p:spPr>
          <a:xfrm>
            <a:off x="4025403" y="5362189"/>
            <a:ext cx="5819425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44" name="Google Shape;553;p40">
            <a:extLst>
              <a:ext uri="{FF2B5EF4-FFF2-40B4-BE49-F238E27FC236}">
                <a16:creationId xmlns:a16="http://schemas.microsoft.com/office/drawing/2014/main" id="{84A3B78A-7CFB-17A6-2660-EBA7F791F933}"/>
              </a:ext>
            </a:extLst>
          </p:cNvPr>
          <p:cNvSpPr/>
          <p:nvPr/>
        </p:nvSpPr>
        <p:spPr>
          <a:xfrm>
            <a:off x="4131076" y="3077390"/>
            <a:ext cx="1275692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구독 경제</a:t>
            </a:r>
            <a:endParaRPr sz="12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5" name="Google Shape;554;p40">
            <a:extLst>
              <a:ext uri="{FF2B5EF4-FFF2-40B4-BE49-F238E27FC236}">
                <a16:creationId xmlns:a16="http://schemas.microsoft.com/office/drawing/2014/main" id="{E3D454AE-6A5E-1873-1262-DF0493E7B39D}"/>
              </a:ext>
            </a:extLst>
          </p:cNvPr>
          <p:cNvSpPr txBox="1"/>
          <p:nvPr/>
        </p:nvSpPr>
        <p:spPr>
          <a:xfrm>
            <a:off x="4131076" y="3384693"/>
            <a:ext cx="1275692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9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</a:t>
            </a:r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제품 공유 &gt; 제품 소유</a:t>
            </a:r>
            <a:endParaRPr sz="9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6" name="Google Shape;555;p40">
            <a:extLst>
              <a:ext uri="{FF2B5EF4-FFF2-40B4-BE49-F238E27FC236}">
                <a16:creationId xmlns:a16="http://schemas.microsoft.com/office/drawing/2014/main" id="{7144C0DD-7737-B3A5-5AFD-AF737AFE716E}"/>
              </a:ext>
            </a:extLst>
          </p:cNvPr>
          <p:cNvSpPr/>
          <p:nvPr/>
        </p:nvSpPr>
        <p:spPr>
          <a:xfrm>
            <a:off x="6263240" y="3077390"/>
            <a:ext cx="1275692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플랫폼</a:t>
            </a:r>
            <a:r>
              <a:rPr lang="en-US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경제</a:t>
            </a:r>
            <a:endParaRPr sz="1200" b="1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7" name="Google Shape;556;p40">
            <a:extLst>
              <a:ext uri="{FF2B5EF4-FFF2-40B4-BE49-F238E27FC236}">
                <a16:creationId xmlns:a16="http://schemas.microsoft.com/office/drawing/2014/main" id="{FE8E5C3E-B363-A2C5-D017-692E8A8351DF}"/>
              </a:ext>
            </a:extLst>
          </p:cNvPr>
          <p:cNvSpPr txBox="1"/>
          <p:nvPr/>
        </p:nvSpPr>
        <p:spPr>
          <a:xfrm>
            <a:off x="6263248" y="3372749"/>
            <a:ext cx="1274809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9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</a:t>
            </a:r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생산자와 소비자의 연결</a:t>
            </a:r>
            <a:endParaRPr sz="9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8" name="Google Shape;557;p40">
            <a:extLst>
              <a:ext uri="{FF2B5EF4-FFF2-40B4-BE49-F238E27FC236}">
                <a16:creationId xmlns:a16="http://schemas.microsoft.com/office/drawing/2014/main" id="{EDB32BD6-8D15-5410-B808-6644DE02DBBD}"/>
              </a:ext>
            </a:extLst>
          </p:cNvPr>
          <p:cNvSpPr/>
          <p:nvPr/>
        </p:nvSpPr>
        <p:spPr>
          <a:xfrm>
            <a:off x="8394528" y="3077390"/>
            <a:ext cx="1450297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가치</a:t>
            </a:r>
            <a:r>
              <a:rPr lang="en-US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&gt; </a:t>
            </a:r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가격</a:t>
            </a:r>
            <a:r>
              <a:rPr lang="en-US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&gt; </a:t>
            </a:r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비용</a:t>
            </a:r>
            <a:endParaRPr sz="1200" b="1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9" name="Google Shape;558;p40">
            <a:extLst>
              <a:ext uri="{FF2B5EF4-FFF2-40B4-BE49-F238E27FC236}">
                <a16:creationId xmlns:a16="http://schemas.microsoft.com/office/drawing/2014/main" id="{5BDF52B2-FF02-C9A3-098C-D7BB582B54B4}"/>
              </a:ext>
            </a:extLst>
          </p:cNvPr>
          <p:cNvSpPr txBox="1"/>
          <p:nvPr/>
        </p:nvSpPr>
        <p:spPr>
          <a:xfrm>
            <a:off x="8395407" y="3339702"/>
            <a:ext cx="144941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기업의 생존 방식 </a:t>
            </a:r>
            <a:endParaRPr sz="9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algn="ctr"/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(가치 &amp; 소비자 경험 중요)</a:t>
            </a:r>
            <a:endParaRPr sz="9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0" name="Google Shape;559;p40">
            <a:extLst>
              <a:ext uri="{FF2B5EF4-FFF2-40B4-BE49-F238E27FC236}">
                <a16:creationId xmlns:a16="http://schemas.microsoft.com/office/drawing/2014/main" id="{DC0CD2E1-FD5D-0259-743F-C97C40102A8E}"/>
              </a:ext>
            </a:extLst>
          </p:cNvPr>
          <p:cNvSpPr/>
          <p:nvPr/>
        </p:nvSpPr>
        <p:spPr>
          <a:xfrm>
            <a:off x="4131084" y="4759298"/>
            <a:ext cx="2692633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필요한 데이터를 스스로 찾는 학습</a:t>
            </a:r>
            <a:endParaRPr sz="12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1" name="Google Shape;560;p40">
            <a:extLst>
              <a:ext uri="{FF2B5EF4-FFF2-40B4-BE49-F238E27FC236}">
                <a16:creationId xmlns:a16="http://schemas.microsoft.com/office/drawing/2014/main" id="{5288894D-8C98-1B07-CAE1-9C10BA63C97B}"/>
              </a:ext>
            </a:extLst>
          </p:cNvPr>
          <p:cNvSpPr txBox="1"/>
          <p:nvPr/>
        </p:nvSpPr>
        <p:spPr>
          <a:xfrm>
            <a:off x="4131072" y="5058353"/>
            <a:ext cx="2692632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Passive Intelligence → Active Intelligence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2" name="Google Shape;561;p40">
            <a:extLst>
              <a:ext uri="{FF2B5EF4-FFF2-40B4-BE49-F238E27FC236}">
                <a16:creationId xmlns:a16="http://schemas.microsoft.com/office/drawing/2014/main" id="{FEDAF18B-488B-C9E8-4D03-7CB7D265B010}"/>
              </a:ext>
            </a:extLst>
          </p:cNvPr>
          <p:cNvSpPr/>
          <p:nvPr/>
        </p:nvSpPr>
        <p:spPr>
          <a:xfrm>
            <a:off x="6950394" y="4759298"/>
            <a:ext cx="2894437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상식을 가진 범용 AI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Google Shape;562;p40">
            <a:extLst>
              <a:ext uri="{FF2B5EF4-FFF2-40B4-BE49-F238E27FC236}">
                <a16:creationId xmlns:a16="http://schemas.microsoft.com/office/drawing/2014/main" id="{BC7A507C-C205-CFE6-C87B-568F6B43C005}"/>
              </a:ext>
            </a:extLst>
          </p:cNvPr>
          <p:cNvSpPr txBox="1"/>
          <p:nvPr/>
        </p:nvSpPr>
        <p:spPr>
          <a:xfrm>
            <a:off x="6950390" y="5058589"/>
            <a:ext cx="289443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특화 AI (특정분야 Task가 가능한) → 범용 AI 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4" name="Google Shape;563;p40">
            <a:extLst>
              <a:ext uri="{FF2B5EF4-FFF2-40B4-BE49-F238E27FC236}">
                <a16:creationId xmlns:a16="http://schemas.microsoft.com/office/drawing/2014/main" id="{243CEEFC-6351-144E-6498-C78E4BE4BF94}"/>
              </a:ext>
            </a:extLst>
          </p:cNvPr>
          <p:cNvSpPr/>
          <p:nvPr/>
        </p:nvSpPr>
        <p:spPr>
          <a:xfrm>
            <a:off x="4131084" y="5631170"/>
            <a:ext cx="2692633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Terabyte → Peta → Exa → Zetta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Google Shape;564;p40">
            <a:extLst>
              <a:ext uri="{FF2B5EF4-FFF2-40B4-BE49-F238E27FC236}">
                <a16:creationId xmlns:a16="http://schemas.microsoft.com/office/drawing/2014/main" id="{BB1A0F74-8D30-9430-0EE0-029F1A1F834C}"/>
              </a:ext>
            </a:extLst>
          </p:cNvPr>
          <p:cNvSpPr txBox="1"/>
          <p:nvPr/>
        </p:nvSpPr>
        <p:spPr>
          <a:xfrm>
            <a:off x="4131082" y="5908367"/>
            <a:ext cx="2692633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＊Data Volume 변화 : Tera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12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), Peta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15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),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                                       Exa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18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), Zetta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21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6" name="Google Shape;565;p40">
            <a:extLst>
              <a:ext uri="{FF2B5EF4-FFF2-40B4-BE49-F238E27FC236}">
                <a16:creationId xmlns:a16="http://schemas.microsoft.com/office/drawing/2014/main" id="{43BB63CD-A72B-B0C6-A965-E1DDB9DB3226}"/>
              </a:ext>
            </a:extLst>
          </p:cNvPr>
          <p:cNvSpPr/>
          <p:nvPr/>
        </p:nvSpPr>
        <p:spPr>
          <a:xfrm>
            <a:off x="6965036" y="5631170"/>
            <a:ext cx="2879788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CPU/GPU/NPUs → Quantum Computing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Google Shape;566;p40">
            <a:extLst>
              <a:ext uri="{FF2B5EF4-FFF2-40B4-BE49-F238E27FC236}">
                <a16:creationId xmlns:a16="http://schemas.microsoft.com/office/drawing/2014/main" id="{D9EC2B76-8922-C822-E6E5-D02241B9379F}"/>
              </a:ext>
            </a:extLst>
          </p:cNvPr>
          <p:cNvSpPr txBox="1"/>
          <p:nvPr/>
        </p:nvSpPr>
        <p:spPr>
          <a:xfrm>
            <a:off x="6965037" y="5946308"/>
            <a:ext cx="2879783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＊HW Accelerators의 변화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8" name="Google Shape;567;p40">
            <a:extLst>
              <a:ext uri="{FF2B5EF4-FFF2-40B4-BE49-F238E27FC236}">
                <a16:creationId xmlns:a16="http://schemas.microsoft.com/office/drawing/2014/main" id="{BDD14525-BE40-1509-7250-C335BDDDFD77}"/>
              </a:ext>
            </a:extLst>
          </p:cNvPr>
          <p:cNvSpPr/>
          <p:nvPr/>
        </p:nvSpPr>
        <p:spPr>
          <a:xfrm>
            <a:off x="4131084" y="3917150"/>
            <a:ext cx="2692633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Customer Experience Analytics </a:t>
            </a:r>
            <a:endParaRPr sz="12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9" name="Google Shape;568;p40">
            <a:extLst>
              <a:ext uri="{FF2B5EF4-FFF2-40B4-BE49-F238E27FC236}">
                <a16:creationId xmlns:a16="http://schemas.microsoft.com/office/drawing/2014/main" id="{3159D79E-B177-70F8-38DF-2D7C9223D6EC}"/>
              </a:ext>
            </a:extLst>
          </p:cNvPr>
          <p:cNvSpPr txBox="1"/>
          <p:nvPr/>
        </p:nvSpPr>
        <p:spPr>
          <a:xfrm>
            <a:off x="4131073" y="4216205"/>
            <a:ext cx="2692632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Personalization Analytics / AutoDA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60" name="Google Shape;569;p40">
            <a:extLst>
              <a:ext uri="{FF2B5EF4-FFF2-40B4-BE49-F238E27FC236}">
                <a16:creationId xmlns:a16="http://schemas.microsoft.com/office/drawing/2014/main" id="{C410DBC9-D3BD-36AB-D819-4EE45F5C0BC1}"/>
              </a:ext>
            </a:extLst>
          </p:cNvPr>
          <p:cNvSpPr/>
          <p:nvPr/>
        </p:nvSpPr>
        <p:spPr>
          <a:xfrm>
            <a:off x="6950394" y="3917150"/>
            <a:ext cx="2894437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 for Things As Customers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1" name="Google Shape;570;p40">
            <a:extLst>
              <a:ext uri="{FF2B5EF4-FFF2-40B4-BE49-F238E27FC236}">
                <a16:creationId xmlns:a16="http://schemas.microsoft.com/office/drawing/2014/main" id="{EF6FE375-8251-4AA7-7F4E-21EFBB3FECBB}"/>
              </a:ext>
            </a:extLst>
          </p:cNvPr>
          <p:cNvSpPr txBox="1"/>
          <p:nvPr/>
        </p:nvSpPr>
        <p:spPr>
          <a:xfrm>
            <a:off x="6950389" y="4222849"/>
            <a:ext cx="289443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Multiplex Graph Analytics &amp; Federated ML Training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Google Shape;571;p40">
            <a:extLst>
              <a:ext uri="{FF2B5EF4-FFF2-40B4-BE49-F238E27FC236}">
                <a16:creationId xmlns:a16="http://schemas.microsoft.com/office/drawing/2014/main" id="{5BAD8DE6-F943-1881-A0FC-EF6316854EC1}"/>
              </a:ext>
            </a:extLst>
          </p:cNvPr>
          <p:cNvSpPr txBox="1"/>
          <p:nvPr/>
        </p:nvSpPr>
        <p:spPr>
          <a:xfrm>
            <a:off x="822364" y="69913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Rota Med" pitchFamily="50" charset="0"/>
                <a:ea typeface="Calibri"/>
                <a:cs typeface="Calibri"/>
              </a:defRPr>
            </a:lvl1pPr>
          </a:lstStyle>
          <a:p>
            <a:r>
              <a:rPr lang="en-US">
                <a:sym typeface="Calibri"/>
              </a:rPr>
              <a:t>Technology Vision: Beyond AI, Towards Artificial General Intelligence (AGI)</a:t>
            </a:r>
            <a:endParaRPr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17306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6026150" cy="446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“Artificial Intelligence” vs. “Data Science”</a:t>
            </a:r>
            <a:endParaRPr lang="en-US" altLang="ko-KR"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78;p2">
            <a:extLst>
              <a:ext uri="{FF2B5EF4-FFF2-40B4-BE49-F238E27FC236}">
                <a16:creationId xmlns:a16="http://schemas.microsoft.com/office/drawing/2014/main" id="{9B2683F3-AAD9-439F-FCBE-6D42662B48C3}"/>
              </a:ext>
            </a:extLst>
          </p:cNvPr>
          <p:cNvSpPr/>
          <p:nvPr/>
        </p:nvSpPr>
        <p:spPr>
          <a:xfrm>
            <a:off x="1757098" y="2249086"/>
            <a:ext cx="3750907" cy="4049057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B9D9FE"/>
            </a:solidFill>
            <a:prstDash val="lg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81;p2">
            <a:extLst>
              <a:ext uri="{FF2B5EF4-FFF2-40B4-BE49-F238E27FC236}">
                <a16:creationId xmlns:a16="http://schemas.microsoft.com/office/drawing/2014/main" id="{C439C10D-060C-7D29-C04D-F93320B5963C}"/>
              </a:ext>
            </a:extLst>
          </p:cNvPr>
          <p:cNvSpPr/>
          <p:nvPr/>
        </p:nvSpPr>
        <p:spPr>
          <a:xfrm>
            <a:off x="1825227" y="2499803"/>
            <a:ext cx="3624300" cy="3759900"/>
          </a:xfrm>
          <a:prstGeom prst="ellipse">
            <a:avLst/>
          </a:prstGeom>
          <a:solidFill>
            <a:srgbClr val="B9D9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6" name="Google Shape;82;p2" descr="머리와 톱니바퀴">
            <a:extLst>
              <a:ext uri="{FF2B5EF4-FFF2-40B4-BE49-F238E27FC236}">
                <a16:creationId xmlns:a16="http://schemas.microsoft.com/office/drawing/2014/main" id="{EBE015FA-2094-6AAC-B712-4E3B503AA5B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67341" y="2499801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2">
            <a:extLst>
              <a:ext uri="{FF2B5EF4-FFF2-40B4-BE49-F238E27FC236}">
                <a16:creationId xmlns:a16="http://schemas.microsoft.com/office/drawing/2014/main" id="{3E006E77-3FEA-8A86-7B61-1011EA68D6FA}"/>
              </a:ext>
            </a:extLst>
          </p:cNvPr>
          <p:cNvSpPr txBox="1"/>
          <p:nvPr/>
        </p:nvSpPr>
        <p:spPr>
          <a:xfrm>
            <a:off x="2731907" y="3039804"/>
            <a:ext cx="18108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400"/>
            </a:pPr>
            <a:r>
              <a:rPr lang="en-US" sz="1400" dirty="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Artificial Intelligence</a:t>
            </a:r>
            <a:endParaRPr sz="1400" dirty="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0" name="Google Shape;84;p2">
            <a:extLst>
              <a:ext uri="{FF2B5EF4-FFF2-40B4-BE49-F238E27FC236}">
                <a16:creationId xmlns:a16="http://schemas.microsoft.com/office/drawing/2014/main" id="{00FE322A-854B-1819-8507-4E950A2A723B}"/>
              </a:ext>
            </a:extLst>
          </p:cNvPr>
          <p:cNvSpPr/>
          <p:nvPr/>
        </p:nvSpPr>
        <p:spPr>
          <a:xfrm>
            <a:off x="2215671" y="3308297"/>
            <a:ext cx="2844900" cy="2951400"/>
          </a:xfrm>
          <a:prstGeom prst="ellipse">
            <a:avLst/>
          </a:prstGeom>
          <a:solidFill>
            <a:srgbClr val="428D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1" name="Google Shape;85;p2" descr="단일 톱니바퀴">
            <a:extLst>
              <a:ext uri="{FF2B5EF4-FFF2-40B4-BE49-F238E27FC236}">
                <a16:creationId xmlns:a16="http://schemas.microsoft.com/office/drawing/2014/main" id="{082ED0F7-4666-8413-A1B0-2E5640377AD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67341" y="3269385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6;p2">
            <a:extLst>
              <a:ext uri="{FF2B5EF4-FFF2-40B4-BE49-F238E27FC236}">
                <a16:creationId xmlns:a16="http://schemas.microsoft.com/office/drawing/2014/main" id="{783286A6-2341-788F-354B-342E0F66EAF4}"/>
              </a:ext>
            </a:extLst>
          </p:cNvPr>
          <p:cNvSpPr txBox="1"/>
          <p:nvPr/>
        </p:nvSpPr>
        <p:spPr>
          <a:xfrm>
            <a:off x="2731907" y="3684898"/>
            <a:ext cx="18108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400"/>
            </a:pPr>
            <a:r>
              <a:rPr lang="en-US" sz="1400" dirty="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Statistical Inference</a:t>
            </a:r>
          </a:p>
          <a:p>
            <a:pPr algn="ctr">
              <a:buSzPts val="1400"/>
            </a:pPr>
            <a:r>
              <a:rPr lang="en-US" sz="1400" dirty="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Machine Learning</a:t>
            </a:r>
            <a:endParaRPr sz="1400" dirty="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3" name="Google Shape;87;p2">
            <a:extLst>
              <a:ext uri="{FF2B5EF4-FFF2-40B4-BE49-F238E27FC236}">
                <a16:creationId xmlns:a16="http://schemas.microsoft.com/office/drawing/2014/main" id="{86E8FE0E-9E42-237A-5EA1-092708B2BC1D}"/>
              </a:ext>
            </a:extLst>
          </p:cNvPr>
          <p:cNvSpPr/>
          <p:nvPr/>
        </p:nvSpPr>
        <p:spPr>
          <a:xfrm>
            <a:off x="2623459" y="4150087"/>
            <a:ext cx="2027700" cy="2103600"/>
          </a:xfrm>
          <a:prstGeom prst="ellipse">
            <a:avLst/>
          </a:prstGeom>
          <a:solidFill>
            <a:srgbClr val="1C5D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4" name="Google Shape;88;p2">
            <a:extLst>
              <a:ext uri="{FF2B5EF4-FFF2-40B4-BE49-F238E27FC236}">
                <a16:creationId xmlns:a16="http://schemas.microsoft.com/office/drawing/2014/main" id="{7EFE0E4A-3DC5-9184-6CC3-D3DCC7BF0F56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419505" y="4221128"/>
            <a:ext cx="432000" cy="4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89;p2">
            <a:extLst>
              <a:ext uri="{FF2B5EF4-FFF2-40B4-BE49-F238E27FC236}">
                <a16:creationId xmlns:a16="http://schemas.microsoft.com/office/drawing/2014/main" id="{AB48797E-3157-EFEB-3B9D-8E2EA2B15CDD}"/>
              </a:ext>
            </a:extLst>
          </p:cNvPr>
          <p:cNvSpPr txBox="1"/>
          <p:nvPr/>
        </p:nvSpPr>
        <p:spPr>
          <a:xfrm>
            <a:off x="2731907" y="4642465"/>
            <a:ext cx="18108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400"/>
            </a:pPr>
            <a:r>
              <a:rPr lang="en-US" sz="14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Deep Learning</a:t>
            </a:r>
            <a:endParaRPr sz="140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6" name="Google Shape;90;p2">
            <a:extLst>
              <a:ext uri="{FF2B5EF4-FFF2-40B4-BE49-F238E27FC236}">
                <a16:creationId xmlns:a16="http://schemas.microsoft.com/office/drawing/2014/main" id="{B5D89721-29B4-E127-A610-08C330627CD9}"/>
              </a:ext>
            </a:extLst>
          </p:cNvPr>
          <p:cNvSpPr/>
          <p:nvPr/>
        </p:nvSpPr>
        <p:spPr>
          <a:xfrm>
            <a:off x="6824062" y="2471815"/>
            <a:ext cx="3355459" cy="938940"/>
          </a:xfrm>
          <a:prstGeom prst="wedgeRectCallout">
            <a:avLst>
              <a:gd name="adj1" fmla="val -21047"/>
              <a:gd name="adj2" fmla="val 83355"/>
            </a:avLst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sz="12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Covers the practical </a:t>
            </a:r>
            <a:r>
              <a:rPr lang="en-US" sz="1200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“Business”</a:t>
            </a:r>
            <a:r>
              <a:rPr lang="en-US" sz="12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of advanced analytics, statistics, machine learning, and the necessary big data preparation in a convergence context.</a:t>
            </a:r>
            <a:endParaRPr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7" name="Google Shape;91;p2">
            <a:extLst>
              <a:ext uri="{FF2B5EF4-FFF2-40B4-BE49-F238E27FC236}">
                <a16:creationId xmlns:a16="http://schemas.microsoft.com/office/drawing/2014/main" id="{015039A6-220C-5C1D-30E6-FAB9C8B72D9F}"/>
              </a:ext>
            </a:extLst>
          </p:cNvPr>
          <p:cNvSpPr txBox="1"/>
          <p:nvPr/>
        </p:nvSpPr>
        <p:spPr>
          <a:xfrm>
            <a:off x="2553616" y="2095196"/>
            <a:ext cx="2157871" cy="307736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rgbClr val="B9D9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4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Covers </a:t>
            </a:r>
            <a:r>
              <a:rPr lang="en-US" sz="1400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“Technologies”</a:t>
            </a:r>
            <a:endParaRPr sz="1400" b="1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8" name="Google Shape;92;p2">
            <a:extLst>
              <a:ext uri="{FF2B5EF4-FFF2-40B4-BE49-F238E27FC236}">
                <a16:creationId xmlns:a16="http://schemas.microsoft.com/office/drawing/2014/main" id="{0971EC28-9398-8F68-64E8-5DC6ADC91368}"/>
              </a:ext>
            </a:extLst>
          </p:cNvPr>
          <p:cNvSpPr/>
          <p:nvPr/>
        </p:nvSpPr>
        <p:spPr>
          <a:xfrm>
            <a:off x="5815904" y="33020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9" name="Google Shape;93;p2">
            <a:extLst>
              <a:ext uri="{FF2B5EF4-FFF2-40B4-BE49-F238E27FC236}">
                <a16:creationId xmlns:a16="http://schemas.microsoft.com/office/drawing/2014/main" id="{382003FF-9F57-9F9B-7BE8-10BE51365F9F}"/>
              </a:ext>
            </a:extLst>
          </p:cNvPr>
          <p:cNvSpPr txBox="1"/>
          <p:nvPr/>
        </p:nvSpPr>
        <p:spPr>
          <a:xfrm>
            <a:off x="2623459" y="5048448"/>
            <a:ext cx="224886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spAutoFit/>
          </a:bodyPr>
          <a:lstStyle/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RBM (Restricted Boltzmann Machine)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DBN (Deep Belief Network)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CNN (Convolutional Neural Network)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Deep Reinforcement Learning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0" name="Google Shape;94;p2">
            <a:extLst>
              <a:ext uri="{FF2B5EF4-FFF2-40B4-BE49-F238E27FC236}">
                <a16:creationId xmlns:a16="http://schemas.microsoft.com/office/drawing/2014/main" id="{FA891357-DEE2-3131-7ED5-D15D241F3D74}"/>
              </a:ext>
            </a:extLst>
          </p:cNvPr>
          <p:cNvSpPr/>
          <p:nvPr/>
        </p:nvSpPr>
        <p:spPr>
          <a:xfrm>
            <a:off x="2289271" y="3695971"/>
            <a:ext cx="7963843" cy="1927160"/>
          </a:xfrm>
          <a:prstGeom prst="ellipse">
            <a:avLst/>
          </a:prstGeom>
          <a:solidFill>
            <a:srgbClr val="002060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endParaRPr sz="1400" dirty="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21" name="Google Shape;95;p2">
            <a:extLst>
              <a:ext uri="{FF2B5EF4-FFF2-40B4-BE49-F238E27FC236}">
                <a16:creationId xmlns:a16="http://schemas.microsoft.com/office/drawing/2014/main" id="{7CDE39C5-9741-D9A4-3129-A472F593B9F5}"/>
              </a:ext>
            </a:extLst>
          </p:cNvPr>
          <p:cNvSpPr txBox="1"/>
          <p:nvPr/>
        </p:nvSpPr>
        <p:spPr>
          <a:xfrm>
            <a:off x="5340173" y="4237397"/>
            <a:ext cx="18108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600"/>
            </a:pPr>
            <a:r>
              <a:rPr lang="en-US" sz="1200" b="1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Data Science</a:t>
            </a:r>
            <a:endParaRPr sz="1200" b="1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22" name="Google Shape;96;p2">
            <a:extLst>
              <a:ext uri="{FF2B5EF4-FFF2-40B4-BE49-F238E27FC236}">
                <a16:creationId xmlns:a16="http://schemas.microsoft.com/office/drawing/2014/main" id="{3C615349-33A1-E5B5-2DDC-4E162E7DFF82}"/>
              </a:ext>
            </a:extLst>
          </p:cNvPr>
          <p:cNvSpPr txBox="1"/>
          <p:nvPr/>
        </p:nvSpPr>
        <p:spPr>
          <a:xfrm>
            <a:off x="5340173" y="4575951"/>
            <a:ext cx="18108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600"/>
            </a:pPr>
            <a:r>
              <a:rPr lang="en-US" sz="12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Big Data</a:t>
            </a:r>
            <a:endParaRPr sz="120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23" name="Google Shape;97;p2" descr="Data and cost vs. time">
            <a:extLst>
              <a:ext uri="{FF2B5EF4-FFF2-40B4-BE49-F238E27FC236}">
                <a16:creationId xmlns:a16="http://schemas.microsoft.com/office/drawing/2014/main" id="{FEDFD775-86C0-23B9-5D95-3734FD5D53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40075" y="4273614"/>
            <a:ext cx="1440000" cy="70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98;p2">
            <a:extLst>
              <a:ext uri="{FF2B5EF4-FFF2-40B4-BE49-F238E27FC236}">
                <a16:creationId xmlns:a16="http://schemas.microsoft.com/office/drawing/2014/main" id="{F547606F-B290-9C9F-25D8-70C6F88E6D90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906069" y="4011755"/>
            <a:ext cx="1620000" cy="12614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278;p30">
            <a:extLst>
              <a:ext uri="{FF2B5EF4-FFF2-40B4-BE49-F238E27FC236}">
                <a16:creationId xmlns:a16="http://schemas.microsoft.com/office/drawing/2014/main" id="{D5CB2B35-FFCE-C66D-7F22-AAA25C08FA20}"/>
              </a:ext>
            </a:extLst>
          </p:cNvPr>
          <p:cNvGrpSpPr/>
          <p:nvPr/>
        </p:nvGrpSpPr>
        <p:grpSpPr>
          <a:xfrm>
            <a:off x="6663005" y="1090749"/>
            <a:ext cx="4295983" cy="814611"/>
            <a:chOff x="6501528" y="2986010"/>
            <a:chExt cx="2185275" cy="814610"/>
          </a:xfrm>
        </p:grpSpPr>
        <p:grpSp>
          <p:nvGrpSpPr>
            <p:cNvPr id="26" name="Google Shape;1279;p30">
              <a:extLst>
                <a:ext uri="{FF2B5EF4-FFF2-40B4-BE49-F238E27FC236}">
                  <a16:creationId xmlns:a16="http://schemas.microsoft.com/office/drawing/2014/main" id="{C114AEF9-96CF-A2C1-06B7-E8D3F6573D0B}"/>
                </a:ext>
              </a:extLst>
            </p:cNvPr>
            <p:cNvGrpSpPr/>
            <p:nvPr/>
          </p:nvGrpSpPr>
          <p:grpSpPr>
            <a:xfrm>
              <a:off x="6501528" y="2986010"/>
              <a:ext cx="2175803" cy="814610"/>
              <a:chOff x="664393" y="2087425"/>
              <a:chExt cx="2300976" cy="814610"/>
            </a:xfrm>
          </p:grpSpPr>
          <p:sp>
            <p:nvSpPr>
              <p:cNvPr id="28" name="Google Shape;1280;p30">
                <a:extLst>
                  <a:ext uri="{FF2B5EF4-FFF2-40B4-BE49-F238E27FC236}">
                    <a16:creationId xmlns:a16="http://schemas.microsoft.com/office/drawing/2014/main" id="{0E9A0CAC-2C84-DCF5-BD80-6F973370EA42}"/>
                  </a:ext>
                </a:extLst>
              </p:cNvPr>
              <p:cNvSpPr txBox="1"/>
              <p:nvPr/>
            </p:nvSpPr>
            <p:spPr>
              <a:xfrm>
                <a:off x="1526674" y="2087425"/>
                <a:ext cx="1179293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r"/>
                <a:r>
                  <a:rPr lang="ko-KR" altLang="en-US" sz="1400" b="1" u="sng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데이터분석</a:t>
                </a:r>
                <a:r>
                  <a:rPr lang="en-US" altLang="ko-KR" sz="1400" b="1" u="sng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(DA, DS)</a:t>
                </a:r>
                <a:endParaRPr sz="1400" b="1" u="sng" dirty="0">
                  <a:solidFill>
                    <a:srgbClr val="FF000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endParaRPr>
              </a:p>
            </p:txBody>
          </p:sp>
          <p:sp>
            <p:nvSpPr>
              <p:cNvPr id="29" name="Google Shape;1281;p30">
                <a:extLst>
                  <a:ext uri="{FF2B5EF4-FFF2-40B4-BE49-F238E27FC236}">
                    <a16:creationId xmlns:a16="http://schemas.microsoft.com/office/drawing/2014/main" id="{5A0089DD-4E3B-8C58-9E93-93FA66A6FFBA}"/>
                  </a:ext>
                </a:extLst>
              </p:cNvPr>
              <p:cNvSpPr txBox="1"/>
              <p:nvPr/>
            </p:nvSpPr>
            <p:spPr>
              <a:xfrm>
                <a:off x="664393" y="2419035"/>
                <a:ext cx="2300976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r"/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: 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인간이 말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/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행동으로 삶을 선택하듯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,</a:t>
                </a:r>
              </a:p>
              <a:p>
                <a:pPr algn="r"/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BigData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와 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AI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를 사용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실제 문제를 해결하는 과정</a:t>
                </a:r>
                <a:endParaRPr sz="1400" b="1" dirty="0">
                  <a:solidFill>
                    <a:srgbClr val="FF000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Roboto"/>
                </a:endParaRPr>
              </a:p>
            </p:txBody>
          </p:sp>
        </p:grpSp>
        <p:sp>
          <p:nvSpPr>
            <p:cNvPr id="27" name="Google Shape;1282;p30">
              <a:extLst>
                <a:ext uri="{FF2B5EF4-FFF2-40B4-BE49-F238E27FC236}">
                  <a16:creationId xmlns:a16="http://schemas.microsoft.com/office/drawing/2014/main" id="{D1315BCC-B8A6-53D4-4E30-A0D8D6F20129}"/>
                </a:ext>
              </a:extLst>
            </p:cNvPr>
            <p:cNvSpPr txBox="1"/>
            <p:nvPr/>
          </p:nvSpPr>
          <p:spPr>
            <a:xfrm>
              <a:off x="8254503" y="2986010"/>
              <a:ext cx="43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400" b="1" dirty="0">
                  <a:solidFill>
                    <a:srgbClr val="7030A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0</a:t>
              </a:r>
              <a:r>
                <a:rPr lang="en-US" altLang="ko-KR" sz="1400" b="1" dirty="0">
                  <a:solidFill>
                    <a:srgbClr val="7030A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3</a:t>
              </a:r>
              <a:endParaRPr sz="1400" b="1" dirty="0">
                <a:solidFill>
                  <a:srgbClr val="7030A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Fira Sans Extra Condensed"/>
              </a:endParaRPr>
            </a:p>
          </p:txBody>
        </p:sp>
      </p:grpSp>
      <p:sp>
        <p:nvSpPr>
          <p:cNvPr id="30" name="Google Shape;1285;p30">
            <a:extLst>
              <a:ext uri="{FF2B5EF4-FFF2-40B4-BE49-F238E27FC236}">
                <a16:creationId xmlns:a16="http://schemas.microsoft.com/office/drawing/2014/main" id="{C0171C09-205E-81C0-4AAC-BC74D2EC3457}"/>
              </a:ext>
            </a:extLst>
          </p:cNvPr>
          <p:cNvSpPr/>
          <p:nvPr/>
        </p:nvSpPr>
        <p:spPr>
          <a:xfrm>
            <a:off x="8506853" y="1142771"/>
            <a:ext cx="281509" cy="162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31" name="Google Shape;1371;p30">
            <a:extLst>
              <a:ext uri="{FF2B5EF4-FFF2-40B4-BE49-F238E27FC236}">
                <a16:creationId xmlns:a16="http://schemas.microsoft.com/office/drawing/2014/main" id="{F8A260D1-8BB9-37BE-4695-526BEC60922C}"/>
              </a:ext>
            </a:extLst>
          </p:cNvPr>
          <p:cNvCxnSpPr>
            <a:cxnSpLocks/>
            <a:stCxn id="28" idx="1"/>
          </p:cNvCxnSpPr>
          <p:nvPr/>
        </p:nvCxnSpPr>
        <p:spPr>
          <a:xfrm rot="10800000" flipV="1">
            <a:off x="6271194" y="1256649"/>
            <a:ext cx="1994735" cy="2952494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2" name="Google Shape;1263;p30">
            <a:extLst>
              <a:ext uri="{FF2B5EF4-FFF2-40B4-BE49-F238E27FC236}">
                <a16:creationId xmlns:a16="http://schemas.microsoft.com/office/drawing/2014/main" id="{C826A073-3099-897F-211E-77197DBF5B66}"/>
              </a:ext>
            </a:extLst>
          </p:cNvPr>
          <p:cNvGrpSpPr/>
          <p:nvPr/>
        </p:nvGrpSpPr>
        <p:grpSpPr>
          <a:xfrm>
            <a:off x="8218851" y="5492286"/>
            <a:ext cx="3780576" cy="824600"/>
            <a:chOff x="457200" y="959300"/>
            <a:chExt cx="3864902" cy="824600"/>
          </a:xfrm>
        </p:grpSpPr>
        <p:grpSp>
          <p:nvGrpSpPr>
            <p:cNvPr id="33" name="Google Shape;1264;p30">
              <a:extLst>
                <a:ext uri="{FF2B5EF4-FFF2-40B4-BE49-F238E27FC236}">
                  <a16:creationId xmlns:a16="http://schemas.microsoft.com/office/drawing/2014/main" id="{3A35F418-4753-A2AC-E003-13167A3500C4}"/>
                </a:ext>
              </a:extLst>
            </p:cNvPr>
            <p:cNvGrpSpPr/>
            <p:nvPr/>
          </p:nvGrpSpPr>
          <p:grpSpPr>
            <a:xfrm>
              <a:off x="914399" y="959300"/>
              <a:ext cx="3407703" cy="824600"/>
              <a:chOff x="457199" y="959300"/>
              <a:chExt cx="3407703" cy="824600"/>
            </a:xfrm>
          </p:grpSpPr>
          <p:sp>
            <p:nvSpPr>
              <p:cNvPr id="35" name="Google Shape;1265;p30">
                <a:extLst>
                  <a:ext uri="{FF2B5EF4-FFF2-40B4-BE49-F238E27FC236}">
                    <a16:creationId xmlns:a16="http://schemas.microsoft.com/office/drawing/2014/main" id="{6FBC67F3-EA72-FE46-572B-04B6BBA062AB}"/>
                  </a:ext>
                </a:extLst>
              </p:cNvPr>
              <p:cNvSpPr txBox="1"/>
              <p:nvPr/>
            </p:nvSpPr>
            <p:spPr>
              <a:xfrm>
                <a:off x="457199" y="959300"/>
                <a:ext cx="2303446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ko-KR" altLang="en-US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빅데이터</a:t>
                </a:r>
                <a:r>
                  <a:rPr lang="en-US" altLang="ko-KR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(Big Data)</a:t>
                </a:r>
                <a:endParaRPr sz="14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endParaRPr>
              </a:p>
            </p:txBody>
          </p:sp>
          <p:sp>
            <p:nvSpPr>
              <p:cNvPr id="36" name="Google Shape;1266;p30">
                <a:extLst>
                  <a:ext uri="{FF2B5EF4-FFF2-40B4-BE49-F238E27FC236}">
                    <a16:creationId xmlns:a16="http://schemas.microsoft.com/office/drawing/2014/main" id="{B60C11F5-8B12-C4BC-07EC-4ABB8BB2D48D}"/>
                  </a:ext>
                </a:extLst>
              </p:cNvPr>
              <p:cNvSpPr txBox="1"/>
              <p:nvPr/>
            </p:nvSpPr>
            <p:spPr>
              <a:xfrm>
                <a:off x="457199" y="1300900"/>
                <a:ext cx="3407703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: 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인간의 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5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가지 감각처럼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,</a:t>
                </a:r>
              </a:p>
              <a:p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디지털기기로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생성되는 수많은 데이터</a:t>
                </a:r>
                <a:endParaRPr sz="1400" b="1" dirty="0">
                  <a:solidFill>
                    <a:srgbClr val="FF000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Roboto"/>
                </a:endParaRPr>
              </a:p>
            </p:txBody>
          </p:sp>
        </p:grpSp>
        <p:sp>
          <p:nvSpPr>
            <p:cNvPr id="34" name="Google Shape;1267;p30">
              <a:extLst>
                <a:ext uri="{FF2B5EF4-FFF2-40B4-BE49-F238E27FC236}">
                  <a16:creationId xmlns:a16="http://schemas.microsoft.com/office/drawing/2014/main" id="{C0BBA2F3-461A-42E2-631B-555D051F7F1C}"/>
                </a:ext>
              </a:extLst>
            </p:cNvPr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400" b="1">
                  <a:solidFill>
                    <a:schemeClr val="accent1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01</a:t>
              </a:r>
              <a:endParaRPr sz="1400" b="1">
                <a:solidFill>
                  <a:schemeClr val="accen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Fira Sans Extra Condensed"/>
              </a:endParaRPr>
            </a:p>
          </p:txBody>
        </p:sp>
      </p:grpSp>
      <p:cxnSp>
        <p:nvCxnSpPr>
          <p:cNvPr id="37" name="Google Shape;1368;p30">
            <a:extLst>
              <a:ext uri="{FF2B5EF4-FFF2-40B4-BE49-F238E27FC236}">
                <a16:creationId xmlns:a16="http://schemas.microsoft.com/office/drawing/2014/main" id="{51A74ADA-5251-FFA6-71CF-6E275C4F31CA}"/>
              </a:ext>
            </a:extLst>
          </p:cNvPr>
          <p:cNvCxnSpPr>
            <a:cxnSpLocks/>
            <a:stCxn id="36" idx="1"/>
            <a:endCxn id="22" idx="2"/>
          </p:cNvCxnSpPr>
          <p:nvPr/>
        </p:nvCxnSpPr>
        <p:spPr>
          <a:xfrm rot="10800000">
            <a:off x="6245573" y="4852910"/>
            <a:ext cx="2420502" cy="122247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8" name="Google Shape;1273;p30">
            <a:extLst>
              <a:ext uri="{FF2B5EF4-FFF2-40B4-BE49-F238E27FC236}">
                <a16:creationId xmlns:a16="http://schemas.microsoft.com/office/drawing/2014/main" id="{FEE4EF2B-E38B-D342-00C9-2B069B984509}"/>
              </a:ext>
            </a:extLst>
          </p:cNvPr>
          <p:cNvGrpSpPr/>
          <p:nvPr/>
        </p:nvGrpSpPr>
        <p:grpSpPr>
          <a:xfrm>
            <a:off x="-50104" y="954899"/>
            <a:ext cx="5791503" cy="889489"/>
            <a:chOff x="457200" y="959300"/>
            <a:chExt cx="2518200" cy="889489"/>
          </a:xfrm>
        </p:grpSpPr>
        <p:grpSp>
          <p:nvGrpSpPr>
            <p:cNvPr id="39" name="Google Shape;1274;p30">
              <a:extLst>
                <a:ext uri="{FF2B5EF4-FFF2-40B4-BE49-F238E27FC236}">
                  <a16:creationId xmlns:a16="http://schemas.microsoft.com/office/drawing/2014/main" id="{E2F77888-64A8-BB83-3479-F0FA1831045A}"/>
                </a:ext>
              </a:extLst>
            </p:cNvPr>
            <p:cNvGrpSpPr/>
            <p:nvPr/>
          </p:nvGrpSpPr>
          <p:grpSpPr>
            <a:xfrm>
              <a:off x="914400" y="959300"/>
              <a:ext cx="2061000" cy="889489"/>
              <a:chOff x="457200" y="959300"/>
              <a:chExt cx="2061000" cy="889489"/>
            </a:xfrm>
          </p:grpSpPr>
          <p:sp>
            <p:nvSpPr>
              <p:cNvPr id="41" name="Google Shape;1275;p30">
                <a:extLst>
                  <a:ext uri="{FF2B5EF4-FFF2-40B4-BE49-F238E27FC236}">
                    <a16:creationId xmlns:a16="http://schemas.microsoft.com/office/drawing/2014/main" id="{DC33C65D-497F-BC75-9329-DD2EE76F358B}"/>
                  </a:ext>
                </a:extLst>
              </p:cNvPr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ko-KR" altLang="en-US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인공지능</a:t>
                </a:r>
                <a:r>
                  <a:rPr lang="en-US" altLang="ko-KR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(AI)</a:t>
                </a:r>
                <a:endParaRPr sz="14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endParaRPr>
              </a:p>
            </p:txBody>
          </p:sp>
          <p:sp>
            <p:nvSpPr>
              <p:cNvPr id="42" name="Google Shape;1276;p30">
                <a:extLst>
                  <a:ext uri="{FF2B5EF4-FFF2-40B4-BE49-F238E27FC236}">
                    <a16:creationId xmlns:a16="http://schemas.microsoft.com/office/drawing/2014/main" id="{50C19509-41FC-67BC-9219-06063515B24B}"/>
                  </a:ext>
                </a:extLst>
              </p:cNvPr>
              <p:cNvSpPr txBox="1"/>
              <p:nvPr/>
            </p:nvSpPr>
            <p:spPr>
              <a:xfrm>
                <a:off x="457200" y="1365789"/>
                <a:ext cx="2014748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: 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인간의 뇌처럼 그리고 이를 넘어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, </a:t>
                </a:r>
              </a:p>
              <a:p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빅데이터의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모든 패턴을 파악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하고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의사결정 후보를 자동 생성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하는 알고리즘류</a:t>
                </a:r>
                <a:endParaRPr sz="14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Roboto"/>
                </a:endParaRPr>
              </a:p>
            </p:txBody>
          </p:sp>
        </p:grpSp>
        <p:sp>
          <p:nvSpPr>
            <p:cNvPr id="40" name="Google Shape;1277;p30">
              <a:extLst>
                <a:ext uri="{FF2B5EF4-FFF2-40B4-BE49-F238E27FC236}">
                  <a16:creationId xmlns:a16="http://schemas.microsoft.com/office/drawing/2014/main" id="{A3CB621E-282E-B834-6928-DFBF60D18A43}"/>
                </a:ext>
              </a:extLst>
            </p:cNvPr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400" b="1" dirty="0">
                  <a:solidFill>
                    <a:schemeClr val="accent5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0</a:t>
              </a:r>
              <a:r>
                <a:rPr lang="en-US" altLang="ko-KR" sz="1400" b="1" dirty="0">
                  <a:solidFill>
                    <a:schemeClr val="accent5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2</a:t>
              </a:r>
              <a:endParaRPr sz="1400" b="1" dirty="0">
                <a:solidFill>
                  <a:schemeClr val="accent5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Fira Sans Extra Condensed"/>
              </a:endParaRPr>
            </a:p>
          </p:txBody>
        </p:sp>
      </p:grpSp>
      <p:cxnSp>
        <p:nvCxnSpPr>
          <p:cNvPr id="43" name="Google Shape;1369;p30">
            <a:extLst>
              <a:ext uri="{FF2B5EF4-FFF2-40B4-BE49-F238E27FC236}">
                <a16:creationId xmlns:a16="http://schemas.microsoft.com/office/drawing/2014/main" id="{28539425-E641-5DD0-F4E6-9343E3E55C67}"/>
              </a:ext>
            </a:extLst>
          </p:cNvPr>
          <p:cNvCxnSpPr>
            <a:cxnSpLocks/>
            <a:stCxn id="42" idx="1"/>
            <a:endCxn id="7" idx="1"/>
          </p:cNvCxnSpPr>
          <p:nvPr/>
        </p:nvCxnSpPr>
        <p:spPr>
          <a:xfrm rot="10800000" flipH="1" flipV="1">
            <a:off x="1001391" y="1602888"/>
            <a:ext cx="1730516" cy="1590784"/>
          </a:xfrm>
          <a:prstGeom prst="bentConnector3">
            <a:avLst>
              <a:gd name="adj1" fmla="val -1321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1385474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6026150" cy="446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“Artificial Intelligence” vs. “Data Science”</a:t>
            </a:r>
            <a:endParaRPr lang="en-US" altLang="ko-KR"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771;p45">
            <a:extLst>
              <a:ext uri="{FF2B5EF4-FFF2-40B4-BE49-F238E27FC236}">
                <a16:creationId xmlns:a16="http://schemas.microsoft.com/office/drawing/2014/main" id="{DBBF7E3A-355C-96D8-79F0-9145C0A4ED12}"/>
              </a:ext>
            </a:extLst>
          </p:cNvPr>
          <p:cNvSpPr txBox="1"/>
          <p:nvPr/>
        </p:nvSpPr>
        <p:spPr>
          <a:xfrm>
            <a:off x="1084820" y="1669828"/>
            <a:ext cx="8518500" cy="4205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용어정리</a:t>
            </a:r>
            <a:r>
              <a:rPr lang="en-US" altLang="ko-KR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:</a:t>
            </a:r>
            <a:endParaRPr lang="en-US" altLang="ko-KR" sz="16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인공지능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)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는 컴퓨터가 사람처럼 사고하고 행동할 수 있게 해주는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기술</a:t>
            </a: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도구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Data 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Science(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데이터과학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)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은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 재료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 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기술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을 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사용하여 </a:t>
            </a:r>
            <a:endParaRPr lang="en-US" altLang="ko-KR">
              <a:solidFill>
                <a:schemeClr val="dk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인간과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사회의 문제들을 해결하는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융합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도구</a:t>
            </a:r>
          </a:p>
          <a:p>
            <a:pPr marL="171442" lvl="1" indent="-82547"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600" dirty="0">
              <a:solidFill>
                <a:schemeClr val="dk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 sz="1600" b="1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비즈니스와 기술 </a:t>
            </a:r>
            <a:r>
              <a:rPr lang="ko-KR" altLang="en-US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방향</a:t>
            </a:r>
            <a:r>
              <a:rPr lang="en-US" altLang="ko-KR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:</a:t>
            </a:r>
            <a:endParaRPr lang="en-US" altLang="ko-KR" sz="16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기술은 더욱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인간에 가까운 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AGI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향해가고 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있으며</a:t>
            </a: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비즈니스는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전통적인 하드웨어와 제품을 넘어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 사회 중심 서비스로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수익구조 다변화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수익구조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내 상위 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Top 5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로봇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비서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헬스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및 광고</a:t>
            </a:r>
            <a:r>
              <a:rPr lang="en-US" altLang="ko-KR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운영효율화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로</a:t>
            </a: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</a:t>
            </a:r>
            <a:endParaRPr lang="en-US" altLang="ko-KR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특정 국가를 막론하고 기업과 학계에서 연구역량을 집중</a:t>
            </a:r>
            <a:endParaRPr lang="en-US" altLang="ko-KR" dirty="0">
              <a:solidFill>
                <a:schemeClr val="dk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772;p45">
            <a:extLst>
              <a:ext uri="{FF2B5EF4-FFF2-40B4-BE49-F238E27FC236}">
                <a16:creationId xmlns:a16="http://schemas.microsoft.com/office/drawing/2014/main" id="{E4134070-44A7-1AFF-DA5A-16DB0CBD6B6D}"/>
              </a:ext>
            </a:extLst>
          </p:cNvPr>
          <p:cNvSpPr txBox="1"/>
          <p:nvPr/>
        </p:nvSpPr>
        <p:spPr>
          <a:xfrm>
            <a:off x="1084820" y="982242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Global Trend</a:t>
            </a:r>
            <a:endParaRPr sz="2000" b="1" dirty="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254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7;p6">
            <a:extLst>
              <a:ext uri="{FF2B5EF4-FFF2-40B4-BE49-F238E27FC236}">
                <a16:creationId xmlns:a16="http://schemas.microsoft.com/office/drawing/2014/main" id="{845ED9F2-E2C0-5CA7-2264-8885B3AADC41}"/>
              </a:ext>
            </a:extLst>
          </p:cNvPr>
          <p:cNvSpPr txBox="1"/>
          <p:nvPr/>
        </p:nvSpPr>
        <p:spPr>
          <a:xfrm>
            <a:off x="480136" y="1223484"/>
            <a:ext cx="8518500" cy="1356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디지털경제의 표준이 되어가고 있는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빅데이터와 머신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/</a:t>
            </a:r>
            <a:r>
              <a:rPr lang="ko-KR" altLang="en-US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딥러닝이란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인공지능 이론을 활용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하여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경제산업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분야의 문제를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데이터를 기반으로 정량적으로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분석하고 의사결정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함으로써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전략적으로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문제를 해결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하기 위한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방법을 연구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3AC92E-D184-BBBF-AEA1-BF9356D261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9" t="6039" r="3685" b="1437"/>
          <a:stretch/>
        </p:blipFill>
        <p:spPr>
          <a:xfrm>
            <a:off x="4565928" y="2263779"/>
            <a:ext cx="7272935" cy="396593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E4CB48E-625D-F906-64EC-65B0A93F9A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163" t="13348" r="17645"/>
          <a:stretch/>
        </p:blipFill>
        <p:spPr>
          <a:xfrm>
            <a:off x="591236" y="3087221"/>
            <a:ext cx="4526864" cy="3102060"/>
          </a:xfrm>
          <a:prstGeom prst="rect">
            <a:avLst/>
          </a:prstGeom>
        </p:spPr>
      </p:pic>
      <p:sp>
        <p:nvSpPr>
          <p:cNvPr id="20" name="Google Shape;149;p6">
            <a:extLst>
              <a:ext uri="{FF2B5EF4-FFF2-40B4-BE49-F238E27FC236}">
                <a16:creationId xmlns:a16="http://schemas.microsoft.com/office/drawing/2014/main" id="{1C4AFE87-8A18-7B34-F880-7B47432A710A}"/>
              </a:ext>
            </a:extLst>
          </p:cNvPr>
          <p:cNvSpPr txBox="1"/>
          <p:nvPr/>
        </p:nvSpPr>
        <p:spPr>
          <a:xfrm>
            <a:off x="374405" y="82685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altLang="ko-KR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방향과 </a:t>
            </a:r>
            <a:r>
              <a:rPr lang="en-US" altLang="ko-KR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기 소개 </a:t>
            </a:r>
            <a:endParaRPr lang="ko-KR" altLang="en-US" sz="1800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B8998FB1-EAF8-F9A1-1177-FA355DC0C0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22" name="Google Shape;145;p6">
            <a:extLst>
              <a:ext uri="{FF2B5EF4-FFF2-40B4-BE49-F238E27FC236}">
                <a16:creationId xmlns:a16="http://schemas.microsoft.com/office/drawing/2014/main" id="{FB0759A8-9D31-0AEB-4866-CA81AAB0F77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A5E8B3E-3AA0-905B-7DC0-19D0268CAE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5B71C47-FCAC-2279-7C0D-5BDE7D479A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1477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4302C837-FFC7-FB07-5C2B-78B0EE5576FB}"/>
              </a:ext>
            </a:extLst>
          </p:cNvPr>
          <p:cNvSpPr txBox="1"/>
          <p:nvPr/>
        </p:nvSpPr>
        <p:spPr>
          <a:xfrm>
            <a:off x="374405" y="1224561"/>
            <a:ext cx="8518500" cy="4806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現 인천대학교 글로벌정경대학 조교수</a:t>
            </a:r>
            <a:b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</a:b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삼성전자 및 삼성리서치 </a:t>
            </a:r>
            <a:endParaRPr lang="en-US" altLang="ko-KR" sz="12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     </a:t>
            </a: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글로벌 인공지능센터 </a:t>
            </a:r>
            <a:r>
              <a:rPr lang="ko-KR" altLang="en-US" sz="12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데이터사이언티스트</a:t>
            </a:r>
            <a:endParaRPr lang="en-US" altLang="ko-KR" sz="12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한국인터넷진흥원</a:t>
            </a:r>
            <a:r>
              <a: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대신증권</a:t>
            </a:r>
            <a:r>
              <a: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금융감독원</a:t>
            </a:r>
            <a:r>
              <a: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…</a:t>
            </a:r>
            <a:endParaRPr lang="ko-KR" altLang="en-US" sz="12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ko-KR" altLang="en-US" sz="12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S-Oil, LG</a:t>
            </a: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에너지솔루션</a:t>
            </a: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삼성전자</a:t>
            </a: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SKT, </a:t>
            </a: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삼성금융그룹</a:t>
            </a: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현대모비스</a:t>
            </a: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대우조선해양 등 디지털전환 자문 및 강의</a:t>
            </a:r>
            <a:endParaRPr lang="en-US" altLang="ko-KR" sz="1200" u="sng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2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‘25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년도 예산확보를 위한 생성형</a:t>
            </a: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en-US" altLang="ko-KR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KTX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미래 수송수요 예측</a:t>
            </a:r>
            <a:endParaRPr lang="en-US" altLang="ko-KR" sz="12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XAI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빅데이터</a:t>
            </a:r>
            <a:r>
              <a:rPr lang="en-US" altLang="ko-KR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DB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구축 및 개인기부자 예측</a:t>
            </a:r>
            <a:endParaRPr lang="en-US" altLang="ko-KR" sz="12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2023 XAI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미디어 텍스트 기반 </a:t>
            </a:r>
            <a:r>
              <a:rPr lang="en-US" altLang="ko-KR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Ageism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감성 트랜드 예측</a:t>
            </a:r>
            <a:endParaRPr lang="en-US" altLang="ko-KR" sz="12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2022 </a:t>
            </a:r>
            <a:r>
              <a:rPr lang="ko-KR" altLang="en-US" sz="12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텍스트마이닝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기반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시계열 미래전망 트랜드 예측</a:t>
            </a:r>
            <a:endParaRPr lang="en-US" altLang="ko-KR" sz="12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2021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 문제 활용을 위한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디지털데이터 </a:t>
            </a:r>
            <a:r>
              <a:rPr lang="ko-KR" altLang="en-US" sz="1200" dirty="0" err="1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라벨링</a:t>
            </a:r>
            <a:endParaRPr lang="ko-KR" altLang="en-US" sz="1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2020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실시간 광고효과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추론 및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광고 수요자 및 공급자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최적 가격 예측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2019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 마케팅 프로모션 효과 증대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위한</a:t>
            </a:r>
            <a:r>
              <a:rPr lang="ko-KR" altLang="en-US" sz="1200" dirty="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개인화 광고 추천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2018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채널별 매출기여도 분석 및 최적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마케팅 투자 포트폴리오 추천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2017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 불만 사전대응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및 감소를 위한 </a:t>
            </a: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VOC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경보시스템 구축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2016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개인화화 추천을 위한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 기반 고객정보 추론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과 사용성 분석</a:t>
            </a:r>
            <a:endParaRPr lang="en-US" altLang="ko-KR" sz="12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40531015-7100-47F3-E56E-A7DEC2978984}"/>
              </a:ext>
            </a:extLst>
          </p:cNvPr>
          <p:cNvSpPr txBox="1"/>
          <p:nvPr/>
        </p:nvSpPr>
        <p:spPr>
          <a:xfrm>
            <a:off x="374405" y="82685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en-US" altLang="ko-KR" dirty="0">
                <a:sym typeface="Calibri"/>
              </a:rPr>
              <a:t>DEBA </a:t>
            </a:r>
            <a:r>
              <a:rPr lang="ko-KR" altLang="en-US" dirty="0">
                <a:sym typeface="Calibri"/>
              </a:rPr>
              <a:t>지도 김경원 교수</a:t>
            </a:r>
            <a:endParaRPr dirty="0"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29435E6-7FEC-79C9-2893-3927C91D6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700" y="1323607"/>
            <a:ext cx="5943379" cy="422953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E5B847A-0C6D-6AE3-EBEB-E918DC7F37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1728E07C-2618-275F-5CFA-C9F76CF5E7AB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5C9DDEB-8414-2967-4500-F072624F62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52CF4C4-21B3-1046-57CD-8326E038CE0D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06BD637C-6890-733A-13BF-7097D57BB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666" y="5129628"/>
            <a:ext cx="1325034" cy="1325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6907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62645-F51E-29A5-6D5F-9ACA659145EE}"/>
              </a:ext>
            </a:extLst>
          </p:cNvPr>
          <p:cNvSpPr txBox="1"/>
          <p:nvPr/>
        </p:nvSpPr>
        <p:spPr>
          <a:xfrm>
            <a:off x="4027749" y="2809397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4AEB16-B9C7-ACA2-918E-EB96E0FBB6C9}"/>
              </a:ext>
            </a:extLst>
          </p:cNvPr>
          <p:cNvSpPr txBox="1"/>
          <p:nvPr/>
        </p:nvSpPr>
        <p:spPr>
          <a:xfrm>
            <a:off x="5177057" y="2031086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18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7B5DD-38D2-4912-81F7-671F3A4A0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D0E2A5A-8E21-7D76-BFDA-B0306D534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4404" y="1525969"/>
            <a:ext cx="2911568" cy="2102316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074FBBE-1D95-06DC-12FF-13EDB5AA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044" y="3827828"/>
            <a:ext cx="3356289" cy="2310503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15" name="Google Shape;149;p6">
            <a:extLst>
              <a:ext uri="{FF2B5EF4-FFF2-40B4-BE49-F238E27FC236}">
                <a16:creationId xmlns:a16="http://schemas.microsoft.com/office/drawing/2014/main" id="{36056CB2-067B-23DD-703B-FEE0AB010F01}"/>
              </a:ext>
            </a:extLst>
          </p:cNvPr>
          <p:cNvSpPr txBox="1"/>
          <p:nvPr/>
        </p:nvSpPr>
        <p:spPr>
          <a:xfrm>
            <a:off x="374404" y="826849"/>
            <a:ext cx="11381498" cy="56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dirty="0">
                <a:sym typeface="Calibri"/>
              </a:rPr>
              <a:t>지난 기수 활동 현황 </a:t>
            </a:r>
            <a:r>
              <a:rPr lang="en-US" altLang="ko-KR" dirty="0">
                <a:sym typeface="Calibri"/>
              </a:rPr>
              <a:t>1: 2025</a:t>
            </a:r>
            <a:r>
              <a:rPr lang="ko-KR" altLang="en-US" dirty="0">
                <a:sym typeface="Calibri"/>
              </a:rPr>
              <a:t>년 매출 전망을 위해 </a:t>
            </a:r>
            <a:r>
              <a:rPr lang="en-US" altLang="ko-KR" dirty="0">
                <a:sym typeface="Calibri"/>
              </a:rPr>
              <a:t>AI</a:t>
            </a:r>
            <a:r>
              <a:rPr lang="ko-KR" altLang="en-US" dirty="0">
                <a:sym typeface="Calibri"/>
              </a:rPr>
              <a:t> 전문가 활용 인간을 뛰어넘는 수요 예측 성능 달성 </a:t>
            </a:r>
            <a:r>
              <a:rPr lang="en-US" altLang="ko-KR" dirty="0">
                <a:solidFill>
                  <a:srgbClr val="FF0000"/>
                </a:solidFill>
                <a:sym typeface="Calibri"/>
              </a:rPr>
              <a:t>(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예측오류 </a:t>
            </a:r>
            <a:r>
              <a:rPr lang="en-US" altLang="ko-KR" dirty="0">
                <a:solidFill>
                  <a:srgbClr val="FF0000"/>
                </a:solidFill>
                <a:sym typeface="Calibri"/>
              </a:rPr>
              <a:t>1.18%)</a:t>
            </a:r>
            <a:endParaRPr lang="ko-KR" altLang="en-US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443385E-A5BF-D559-7F69-22006ABA50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8" name="Google Shape;145;p6">
            <a:extLst>
              <a:ext uri="{FF2B5EF4-FFF2-40B4-BE49-F238E27FC236}">
                <a16:creationId xmlns:a16="http://schemas.microsoft.com/office/drawing/2014/main" id="{58BDC66E-A882-0084-6E9D-9249DB95EA54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17808B1-4FB8-F1A2-FDCF-77282F9DBA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40D46B1-4200-77D9-AA2E-447CCE353D45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7D4DD0A8-8FF8-45A5-24FB-23FA5FDFD2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00427" y="2071631"/>
            <a:ext cx="2593014" cy="3241268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CED918D4-D4E3-40C0-3878-93E2B960FC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5539" y="3988067"/>
            <a:ext cx="3528047" cy="2814865"/>
          </a:xfrm>
          <a:prstGeom prst="rect">
            <a:avLst/>
          </a:prstGeom>
          <a:noFill/>
          <a:ln>
            <a:solidFill>
              <a:srgbClr val="002060"/>
            </a:solidFill>
          </a:ln>
          <a:effectLst/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BA48774-97AC-23BB-F45C-09AE04E60437}"/>
              </a:ext>
            </a:extLst>
          </p:cNvPr>
          <p:cNvGrpSpPr/>
          <p:nvPr/>
        </p:nvGrpSpPr>
        <p:grpSpPr>
          <a:xfrm>
            <a:off x="6321083" y="1486486"/>
            <a:ext cx="5795889" cy="2406285"/>
            <a:chOff x="6321083" y="1486486"/>
            <a:chExt cx="5795889" cy="240628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7D41779-B46C-D092-FB78-AD1BE7947DB5}"/>
                </a:ext>
              </a:extLst>
            </p:cNvPr>
            <p:cNvGrpSpPr/>
            <p:nvPr/>
          </p:nvGrpSpPr>
          <p:grpSpPr>
            <a:xfrm>
              <a:off x="6377353" y="1525969"/>
              <a:ext cx="5694113" cy="2366802"/>
              <a:chOff x="6400801" y="1603383"/>
              <a:chExt cx="6008292" cy="2407907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13DB4AAA-655C-EF02-94E1-12D62487A0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00801" y="1603383"/>
                <a:ext cx="2664068" cy="2407907"/>
              </a:xfrm>
              <a:prstGeom prst="rect">
                <a:avLst/>
              </a:prstGeom>
            </p:spPr>
          </p:pic>
          <p:pic>
            <p:nvPicPr>
              <p:cNvPr id="5" name="Picture 2">
                <a:extLst>
                  <a:ext uri="{FF2B5EF4-FFF2-40B4-BE49-F238E27FC236}">
                    <a16:creationId xmlns:a16="http://schemas.microsoft.com/office/drawing/2014/main" id="{0127DE16-3918-A5AE-1E4C-71803AC8FE2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62756" y="1641397"/>
                <a:ext cx="3246337" cy="2341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B671E3C-7A2D-E0DD-B714-33412E74D7C8}"/>
                </a:ext>
              </a:extLst>
            </p:cNvPr>
            <p:cNvSpPr/>
            <p:nvPr/>
          </p:nvSpPr>
          <p:spPr>
            <a:xfrm>
              <a:off x="6321083" y="1486486"/>
              <a:ext cx="5795889" cy="2406282"/>
            </a:xfrm>
            <a:prstGeom prst="rect">
              <a:avLst/>
            </a:prstGeom>
            <a:noFill/>
            <a:ln w="952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7585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9;p6">
            <a:extLst>
              <a:ext uri="{FF2B5EF4-FFF2-40B4-BE49-F238E27FC236}">
                <a16:creationId xmlns:a16="http://schemas.microsoft.com/office/drawing/2014/main" id="{EDDB6064-4C09-FAE5-F07A-7AEE493A3B62}"/>
              </a:ext>
            </a:extLst>
          </p:cNvPr>
          <p:cNvSpPr txBox="1"/>
          <p:nvPr/>
        </p:nvSpPr>
        <p:spPr>
          <a:xfrm>
            <a:off x="374404" y="826849"/>
            <a:ext cx="11353362" cy="56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dirty="0">
                <a:sym typeface="Calibri"/>
              </a:rPr>
              <a:t>지난 기수 활동 현황 </a:t>
            </a:r>
            <a:r>
              <a:rPr lang="en-US" altLang="ko-KR" dirty="0">
                <a:sym typeface="Calibri"/>
              </a:rPr>
              <a:t>2: </a:t>
            </a:r>
            <a:r>
              <a:rPr lang="ko-KR" altLang="en-US" dirty="0">
                <a:sym typeface="Calibri"/>
              </a:rPr>
              <a:t>인간 기반 마케팅</a:t>
            </a:r>
            <a:r>
              <a:rPr lang="en-US" altLang="ko-KR" dirty="0">
                <a:sym typeface="Calibri"/>
              </a:rPr>
              <a:t>(38%) </a:t>
            </a:r>
            <a:r>
              <a:rPr lang="ko-KR" altLang="en-US" dirty="0">
                <a:sym typeface="Calibri"/>
              </a:rPr>
              <a:t>한계를 뛰어넘는 </a:t>
            </a:r>
            <a:r>
              <a:rPr lang="en-US" altLang="ko-KR" dirty="0">
                <a:sym typeface="Calibri"/>
              </a:rPr>
              <a:t>AI</a:t>
            </a:r>
            <a:r>
              <a:rPr lang="ko-KR" altLang="en-US" dirty="0">
                <a:sym typeface="Calibri"/>
              </a:rPr>
              <a:t> 디지털 개인화 마케팅 기반 기부자 예측</a:t>
            </a:r>
            <a:r>
              <a:rPr lang="en-US" altLang="ko-KR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763549B-9536-1A5C-DB07-5E11044F3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8" name="Google Shape;145;p6">
            <a:extLst>
              <a:ext uri="{FF2B5EF4-FFF2-40B4-BE49-F238E27FC236}">
                <a16:creationId xmlns:a16="http://schemas.microsoft.com/office/drawing/2014/main" id="{4BFCCE3C-BBDB-0104-E379-E17964702C63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E35F03D-5736-D828-52D1-D8117D58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586DE14-E876-EFAE-95AA-6F84EAF43514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45ECF22F-6669-C9E4-BE91-5D2AB3682D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02808" y="1275050"/>
            <a:ext cx="2728943" cy="5121602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3ABDFB6-1850-0237-8AEF-71C081A0E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9099" y="2310262"/>
            <a:ext cx="5410594" cy="3051177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365081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13453-3C13-5EC7-A4A6-8BB0ABBCB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9;p6">
            <a:extLst>
              <a:ext uri="{FF2B5EF4-FFF2-40B4-BE49-F238E27FC236}">
                <a16:creationId xmlns:a16="http://schemas.microsoft.com/office/drawing/2014/main" id="{45CD08AC-7DED-B9BB-155A-C34B46F27A76}"/>
              </a:ext>
            </a:extLst>
          </p:cNvPr>
          <p:cNvSpPr txBox="1"/>
          <p:nvPr/>
        </p:nvSpPr>
        <p:spPr>
          <a:xfrm>
            <a:off x="374404" y="826849"/>
            <a:ext cx="11353362" cy="56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 dirty="0">
                <a:sym typeface="Calibri"/>
              </a:rPr>
              <a:t>지난 기수 활동 현황 </a:t>
            </a:r>
            <a:r>
              <a:rPr lang="en-US" altLang="ko-KR" dirty="0">
                <a:sym typeface="Calibri"/>
              </a:rPr>
              <a:t>2: </a:t>
            </a:r>
            <a:r>
              <a:rPr lang="ko-KR" altLang="en-US" dirty="0">
                <a:sym typeface="Calibri"/>
              </a:rPr>
              <a:t>인간 기반 마케팅</a:t>
            </a:r>
            <a:r>
              <a:rPr lang="en-US" altLang="ko-KR" dirty="0">
                <a:sym typeface="Calibri"/>
              </a:rPr>
              <a:t>(38%) </a:t>
            </a:r>
            <a:r>
              <a:rPr lang="ko-KR" altLang="en-US" dirty="0">
                <a:sym typeface="Calibri"/>
              </a:rPr>
              <a:t>한계를 뛰어넘는 </a:t>
            </a:r>
            <a:r>
              <a:rPr lang="en-US" altLang="ko-KR" dirty="0">
                <a:sym typeface="Calibri"/>
              </a:rPr>
              <a:t>AI</a:t>
            </a:r>
            <a:r>
              <a:rPr lang="ko-KR" altLang="en-US" dirty="0">
                <a:sym typeface="Calibri"/>
              </a:rPr>
              <a:t> 디지털 개인화 마케팅 기반 기부자 예측</a:t>
            </a:r>
            <a:r>
              <a:rPr lang="en-US" altLang="ko-KR" dirty="0">
                <a:solidFill>
                  <a:srgbClr val="FF0000"/>
                </a:solidFill>
                <a:sym typeface="Calibri"/>
              </a:rPr>
              <a:t>(96.2%)</a:t>
            </a:r>
            <a:endParaRPr lang="ko-KR" altLang="en-US" dirty="0">
              <a:solidFill>
                <a:srgbClr val="FF0000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9828ADA-1C51-A02A-C110-F618C38CF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8" name="Google Shape;145;p6">
            <a:extLst>
              <a:ext uri="{FF2B5EF4-FFF2-40B4-BE49-F238E27FC236}">
                <a16:creationId xmlns:a16="http://schemas.microsoft.com/office/drawing/2014/main" id="{FE4B9E9A-1DEC-B050-42D2-698C652027FA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4A1EBFD-B64B-A2C0-47A5-B49CCA954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351D559-5B0A-AD07-826D-B0E428B3521D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EB28FDFA-D64F-491A-7C47-1FD85EC0F2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061" y="1388470"/>
            <a:ext cx="2879725" cy="5043805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949D56E6-32FF-12C2-7021-A8B2E34CDA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536" y="1690388"/>
            <a:ext cx="6064250" cy="428117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836846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5AD87D3D-9587-3955-DC02-33101599D598}"/>
              </a:ext>
            </a:extLst>
          </p:cNvPr>
          <p:cNvSpPr txBox="1"/>
          <p:nvPr/>
        </p:nvSpPr>
        <p:spPr>
          <a:xfrm>
            <a:off x="434028" y="736900"/>
            <a:ext cx="8919300" cy="1642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lnSpc>
                <a:spcPct val="15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</a:t>
            </a:r>
            <a:r>
              <a:rPr lang="en-US" altLang="ko-KR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 :</a:t>
            </a:r>
            <a:r>
              <a:rPr lang="en-US" altLang="ko-KR" sz="18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ko-KR" altLang="en-US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제주 </a:t>
            </a:r>
            <a:r>
              <a:rPr lang="ko-KR" altLang="en-US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포도뮤지엄</a:t>
            </a:r>
            <a:r>
              <a:rPr lang="ko-KR" altLang="en-US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endParaRPr lang="en-US" altLang="ko-KR" dirty="0">
              <a:solidFill>
                <a:schemeClr val="accen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SzPts val="2000"/>
            </a:pPr>
            <a:r>
              <a:rPr lang="en-US" altLang="ko-KR" sz="16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“Ageism” 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공감확산 텍스트데이터 테마 조성</a:t>
            </a:r>
            <a:endParaRPr lang="en-US" altLang="ko-KR" sz="16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buClr>
                <a:schemeClr val="accent1"/>
              </a:buClr>
              <a:buSzPts val="2000"/>
            </a:pP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(24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년 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월 공개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16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835367-3B0D-3EDB-017E-20017E8C2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976" y="4250079"/>
            <a:ext cx="2646720" cy="1995690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F533452-D0E5-01C4-7718-B60305407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296" y="3669912"/>
            <a:ext cx="4194254" cy="257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14EEAC-132C-0535-6BED-7D2FBF0D7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508" y="2175242"/>
            <a:ext cx="4500000" cy="193715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CD63A88-12FD-9890-FDA0-B3677A90B4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1976" y="1263814"/>
            <a:ext cx="5336024" cy="287015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AB6CE0E-852A-3398-DB7E-B8D2837F3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508" y="4250079"/>
            <a:ext cx="4500000" cy="203862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A06932-B7C1-4505-79C7-B47E30701D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D60AA308-83FB-DAAD-E019-B41E07F4B084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698E9E3-2798-6E5C-019C-A9E23A09D3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6277A43-0F7F-6DCE-7F46-14B78DE1FE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606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30BE39F00A03947AF47B2873009DD8B" ma:contentTypeVersion="4" ma:contentTypeDescription="새 문서를 만듭니다." ma:contentTypeScope="" ma:versionID="8023d4e2a706548a159aa4fd41a6af40">
  <xsd:schema xmlns:xsd="http://www.w3.org/2001/XMLSchema" xmlns:xs="http://www.w3.org/2001/XMLSchema" xmlns:p="http://schemas.microsoft.com/office/2006/metadata/properties" xmlns:ns3="06d45a64-a511-4be9-b5b7-46c86b447e1a" targetNamespace="http://schemas.microsoft.com/office/2006/metadata/properties" ma:root="true" ma:fieldsID="5c3aff5206b29bb2b95714016df73039" ns3:_="">
    <xsd:import namespace="06d45a64-a511-4be9-b5b7-46c86b447e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d45a64-a511-4be9-b5b7-46c86b447e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d45a64-a511-4be9-b5b7-46c86b447e1a" xsi:nil="true"/>
  </documentManagement>
</p:properties>
</file>

<file path=customXml/itemProps1.xml><?xml version="1.0" encoding="utf-8"?>
<ds:datastoreItem xmlns:ds="http://schemas.openxmlformats.org/officeDocument/2006/customXml" ds:itemID="{6545FD2C-64CE-4C79-9B7F-F6ECEEBE5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d45a64-a511-4be9-b5b7-46c86b447e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C42290E-4A00-49B5-9D57-BA43FC84E3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571956-E76E-4EB7-B0E8-5997411C37AA}">
  <ds:schemaRefs>
    <ds:schemaRef ds:uri="http://www.w3.org/XML/1998/namespace"/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06d45a64-a511-4be9-b5b7-46c86b447e1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1505</Words>
  <Application>Microsoft Office PowerPoint</Application>
  <PresentationFormat>와이드스크린</PresentationFormat>
  <Paragraphs>219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5" baseType="lpstr">
      <vt:lpstr>Pretendard SemiBold</vt:lpstr>
      <vt:lpstr>Arial</vt:lpstr>
      <vt:lpstr>Rota</vt:lpstr>
      <vt:lpstr>Calibri</vt:lpstr>
      <vt:lpstr>Pretendard Light</vt:lpstr>
      <vt:lpstr>Rota Med</vt:lpstr>
      <vt:lpstr>Noto Sans Symbols</vt:lpstr>
      <vt:lpstr>맑은 고딕</vt:lpstr>
      <vt:lpstr>Pretendard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장민재/무역학부</dc:creator>
  <cp:lastModifiedBy>KK</cp:lastModifiedBy>
  <cp:revision>72</cp:revision>
  <dcterms:created xsi:type="dcterms:W3CDTF">2024-02-01T14:49:36Z</dcterms:created>
  <dcterms:modified xsi:type="dcterms:W3CDTF">2024-12-26T17:08:11Z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0x010100730BE39F00A03947AF47B2873009DD8B</vt:lpwstr>
  </property>
</Properties>
</file>

<file path=docProps/thumbnail.jpeg>
</file>